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63" r:id="rId4"/>
    <p:sldId id="257" r:id="rId5"/>
    <p:sldId id="259" r:id="rId6"/>
    <p:sldId id="258" r:id="rId7"/>
    <p:sldId id="264" r:id="rId8"/>
    <p:sldId id="261" r:id="rId9"/>
    <p:sldId id="268" r:id="rId10"/>
    <p:sldId id="267" r:id="rId11"/>
    <p:sldId id="266"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3" d="100"/>
          <a:sy n="73" d="100"/>
        </p:scale>
        <p:origin x="54"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9A704DD-042D-48C5-9E3C-781344D62E1F}" type="datetimeFigureOut">
              <a:rPr lang="en-GB" smtClean="0"/>
              <a:t>18/12/2024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231DC0-6C8A-4F17-990A-F716AE11E103}" type="slidenum">
              <a:rPr lang="en-GB" smtClean="0"/>
              <a:t>‹#›</a:t>
            </a:fld>
            <a:endParaRPr lang="en-GB"/>
          </a:p>
        </p:txBody>
      </p:sp>
    </p:spTree>
    <p:extLst>
      <p:ext uri="{BB962C8B-B14F-4D97-AF65-F5344CB8AC3E}">
        <p14:creationId xmlns:p14="http://schemas.microsoft.com/office/powerpoint/2010/main" val="2620818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A704DD-042D-48C5-9E3C-781344D62E1F}" type="datetimeFigureOut">
              <a:rPr lang="en-GB" smtClean="0"/>
              <a:t>18/12/2024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231DC0-6C8A-4F17-990A-F716AE11E103}" type="slidenum">
              <a:rPr lang="en-GB" smtClean="0"/>
              <a:t>‹#›</a:t>
            </a:fld>
            <a:endParaRPr lang="en-GB"/>
          </a:p>
        </p:txBody>
      </p:sp>
    </p:spTree>
    <p:extLst>
      <p:ext uri="{BB962C8B-B14F-4D97-AF65-F5344CB8AC3E}">
        <p14:creationId xmlns:p14="http://schemas.microsoft.com/office/powerpoint/2010/main" val="348560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A704DD-042D-48C5-9E3C-781344D62E1F}" type="datetimeFigureOut">
              <a:rPr lang="en-GB" smtClean="0"/>
              <a:t>18/12/2024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231DC0-6C8A-4F17-990A-F716AE11E103}" type="slidenum">
              <a:rPr lang="en-GB" smtClean="0"/>
              <a:t>‹#›</a:t>
            </a:fld>
            <a:endParaRPr lang="en-GB"/>
          </a:p>
        </p:txBody>
      </p:sp>
    </p:spTree>
    <p:extLst>
      <p:ext uri="{BB962C8B-B14F-4D97-AF65-F5344CB8AC3E}">
        <p14:creationId xmlns:p14="http://schemas.microsoft.com/office/powerpoint/2010/main" val="573546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A704DD-042D-48C5-9E3C-781344D62E1F}" type="datetimeFigureOut">
              <a:rPr lang="en-GB" smtClean="0"/>
              <a:t>18/12/2024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231DC0-6C8A-4F17-990A-F716AE11E103}" type="slidenum">
              <a:rPr lang="en-GB" smtClean="0"/>
              <a:t>‹#›</a:t>
            </a:fld>
            <a:endParaRPr lang="en-GB"/>
          </a:p>
        </p:txBody>
      </p:sp>
    </p:spTree>
    <p:extLst>
      <p:ext uri="{BB962C8B-B14F-4D97-AF65-F5344CB8AC3E}">
        <p14:creationId xmlns:p14="http://schemas.microsoft.com/office/powerpoint/2010/main" val="1120726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A704DD-042D-48C5-9E3C-781344D62E1F}" type="datetimeFigureOut">
              <a:rPr lang="en-GB" smtClean="0"/>
              <a:t>18/12/2024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231DC0-6C8A-4F17-990A-F716AE11E103}" type="slidenum">
              <a:rPr lang="en-GB" smtClean="0"/>
              <a:t>‹#›</a:t>
            </a:fld>
            <a:endParaRPr lang="en-GB"/>
          </a:p>
        </p:txBody>
      </p:sp>
    </p:spTree>
    <p:extLst>
      <p:ext uri="{BB962C8B-B14F-4D97-AF65-F5344CB8AC3E}">
        <p14:creationId xmlns:p14="http://schemas.microsoft.com/office/powerpoint/2010/main" val="281315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9A704DD-042D-48C5-9E3C-781344D62E1F}" type="datetimeFigureOut">
              <a:rPr lang="en-GB" smtClean="0"/>
              <a:t>18/12/2024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231DC0-6C8A-4F17-990A-F716AE11E103}" type="slidenum">
              <a:rPr lang="en-GB" smtClean="0"/>
              <a:t>‹#›</a:t>
            </a:fld>
            <a:endParaRPr lang="en-GB"/>
          </a:p>
        </p:txBody>
      </p:sp>
    </p:spTree>
    <p:extLst>
      <p:ext uri="{BB962C8B-B14F-4D97-AF65-F5344CB8AC3E}">
        <p14:creationId xmlns:p14="http://schemas.microsoft.com/office/powerpoint/2010/main" val="160036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9A704DD-042D-48C5-9E3C-781344D62E1F}" type="datetimeFigureOut">
              <a:rPr lang="en-GB" smtClean="0"/>
              <a:t>18/12/2024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1231DC0-6C8A-4F17-990A-F716AE11E103}" type="slidenum">
              <a:rPr lang="en-GB" smtClean="0"/>
              <a:t>‹#›</a:t>
            </a:fld>
            <a:endParaRPr lang="en-GB"/>
          </a:p>
        </p:txBody>
      </p:sp>
    </p:spTree>
    <p:extLst>
      <p:ext uri="{BB962C8B-B14F-4D97-AF65-F5344CB8AC3E}">
        <p14:creationId xmlns:p14="http://schemas.microsoft.com/office/powerpoint/2010/main" val="1317199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9A704DD-042D-48C5-9E3C-781344D62E1F}" type="datetimeFigureOut">
              <a:rPr lang="en-GB" smtClean="0"/>
              <a:t>18/12/2024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1231DC0-6C8A-4F17-990A-F716AE11E103}" type="slidenum">
              <a:rPr lang="en-GB" smtClean="0"/>
              <a:t>‹#›</a:t>
            </a:fld>
            <a:endParaRPr lang="en-GB"/>
          </a:p>
        </p:txBody>
      </p:sp>
    </p:spTree>
    <p:extLst>
      <p:ext uri="{BB962C8B-B14F-4D97-AF65-F5344CB8AC3E}">
        <p14:creationId xmlns:p14="http://schemas.microsoft.com/office/powerpoint/2010/main" val="912819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A704DD-042D-48C5-9E3C-781344D62E1F}" type="datetimeFigureOut">
              <a:rPr lang="en-GB" smtClean="0"/>
              <a:t>18/12/2024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1231DC0-6C8A-4F17-990A-F716AE11E103}" type="slidenum">
              <a:rPr lang="en-GB" smtClean="0"/>
              <a:t>‹#›</a:t>
            </a:fld>
            <a:endParaRPr lang="en-GB"/>
          </a:p>
        </p:txBody>
      </p:sp>
    </p:spTree>
    <p:extLst>
      <p:ext uri="{BB962C8B-B14F-4D97-AF65-F5344CB8AC3E}">
        <p14:creationId xmlns:p14="http://schemas.microsoft.com/office/powerpoint/2010/main" val="4135774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9A704DD-042D-48C5-9E3C-781344D62E1F}" type="datetimeFigureOut">
              <a:rPr lang="en-GB" smtClean="0"/>
              <a:t>18/12/2024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231DC0-6C8A-4F17-990A-F716AE11E103}" type="slidenum">
              <a:rPr lang="en-GB" smtClean="0"/>
              <a:t>‹#›</a:t>
            </a:fld>
            <a:endParaRPr lang="en-GB"/>
          </a:p>
        </p:txBody>
      </p:sp>
    </p:spTree>
    <p:extLst>
      <p:ext uri="{BB962C8B-B14F-4D97-AF65-F5344CB8AC3E}">
        <p14:creationId xmlns:p14="http://schemas.microsoft.com/office/powerpoint/2010/main" val="4015373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9A704DD-042D-48C5-9E3C-781344D62E1F}" type="datetimeFigureOut">
              <a:rPr lang="en-GB" smtClean="0"/>
              <a:t>18/12/2024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231DC0-6C8A-4F17-990A-F716AE11E103}" type="slidenum">
              <a:rPr lang="en-GB" smtClean="0"/>
              <a:t>‹#›</a:t>
            </a:fld>
            <a:endParaRPr lang="en-GB"/>
          </a:p>
        </p:txBody>
      </p:sp>
    </p:spTree>
    <p:extLst>
      <p:ext uri="{BB962C8B-B14F-4D97-AF65-F5344CB8AC3E}">
        <p14:creationId xmlns:p14="http://schemas.microsoft.com/office/powerpoint/2010/main" val="270121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A704DD-042D-48C5-9E3C-781344D62E1F}" type="datetimeFigureOut">
              <a:rPr lang="en-GB" smtClean="0"/>
              <a:t>18/12/2024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31DC0-6C8A-4F17-990A-F716AE11E103}" type="slidenum">
              <a:rPr lang="en-GB" smtClean="0"/>
              <a:t>‹#›</a:t>
            </a:fld>
            <a:endParaRPr lang="en-GB"/>
          </a:p>
        </p:txBody>
      </p:sp>
    </p:spTree>
    <p:extLst>
      <p:ext uri="{BB962C8B-B14F-4D97-AF65-F5344CB8AC3E}">
        <p14:creationId xmlns:p14="http://schemas.microsoft.com/office/powerpoint/2010/main" val="1497561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RUve7TAchrY" TargetMode="Externa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y7c976lrlek"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smtClean="0">
                <a:effectLst>
                  <a:outerShdw blurRad="38100" dist="38100" dir="2700000" algn="tl">
                    <a:srgbClr val="000000">
                      <a:alpha val="43137"/>
                    </a:srgbClr>
                  </a:outerShdw>
                </a:effectLst>
                <a:latin typeface="Ink Free" panose="03080402000500000000" pitchFamily="66" charset="0"/>
              </a:rPr>
              <a:t>The parable of the unmerciful servant.</a:t>
            </a:r>
            <a:br>
              <a:rPr lang="en-GB" b="1" dirty="0" smtClean="0">
                <a:effectLst>
                  <a:outerShdw blurRad="38100" dist="38100" dir="2700000" algn="tl">
                    <a:srgbClr val="000000">
                      <a:alpha val="43137"/>
                    </a:srgbClr>
                  </a:outerShdw>
                </a:effectLst>
                <a:latin typeface="Ink Free" panose="03080402000500000000" pitchFamily="66" charset="0"/>
              </a:rPr>
            </a:br>
            <a:r>
              <a:rPr lang="en-GB" b="1" dirty="0" smtClean="0">
                <a:effectLst>
                  <a:outerShdw blurRad="38100" dist="38100" dir="2700000" algn="tl">
                    <a:srgbClr val="000000">
                      <a:alpha val="43137"/>
                    </a:srgbClr>
                  </a:outerShdw>
                </a:effectLst>
                <a:latin typeface="Ink Free" panose="03080402000500000000" pitchFamily="66" charset="0"/>
              </a:rPr>
              <a:t>Matthew 18:21-35</a:t>
            </a:r>
            <a:endParaRPr lang="en-GB" b="1" dirty="0">
              <a:effectLst>
                <a:outerShdw blurRad="38100" dist="38100" dir="2700000" algn="tl">
                  <a:srgbClr val="000000">
                    <a:alpha val="43137"/>
                  </a:srgbClr>
                </a:outerShdw>
              </a:effectLst>
              <a:latin typeface="Ink Free" panose="03080402000500000000" pitchFamily="66" charset="0"/>
            </a:endParaRPr>
          </a:p>
        </p:txBody>
      </p:sp>
      <p:pic>
        <p:nvPicPr>
          <p:cNvPr id="4" name="Picture 3"/>
          <p:cNvPicPr>
            <a:picLocks noChangeAspect="1"/>
          </p:cNvPicPr>
          <p:nvPr/>
        </p:nvPicPr>
        <p:blipFill rotWithShape="1">
          <a:blip r:embed="rId3"/>
          <a:srcRect t="1" r="1366" b="1313"/>
          <a:stretch/>
        </p:blipFill>
        <p:spPr>
          <a:xfrm>
            <a:off x="4060846" y="3602038"/>
            <a:ext cx="3767921" cy="2823814"/>
          </a:xfrm>
          <a:prstGeom prst="rect">
            <a:avLst/>
          </a:prstGeom>
          <a:ln>
            <a:noFill/>
          </a:ln>
          <a:effectLst>
            <a:softEdge rad="241300"/>
          </a:effectLst>
        </p:spPr>
      </p:pic>
    </p:spTree>
    <p:extLst>
      <p:ext uri="{BB962C8B-B14F-4D97-AF65-F5344CB8AC3E}">
        <p14:creationId xmlns:p14="http://schemas.microsoft.com/office/powerpoint/2010/main" val="3868051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124261">
            <a:off x="1079863" y="469221"/>
            <a:ext cx="9144000" cy="889317"/>
          </a:xfrm>
        </p:spPr>
        <p:txBody>
          <a:bodyPr>
            <a:normAutofit fontScale="90000"/>
          </a:bodyPr>
          <a:lstStyle/>
          <a:p>
            <a:r>
              <a:rPr lang="en-GB" b="1" dirty="0" smtClean="0">
                <a:latin typeface="Ink Free" panose="03080402000500000000" pitchFamily="66" charset="0"/>
              </a:rPr>
              <a:t>Stories of forgiveness</a:t>
            </a:r>
            <a:endParaRPr lang="en-GB" b="1" dirty="0">
              <a:latin typeface="Ink Free" panose="03080402000500000000" pitchFamily="66" charset="0"/>
            </a:endParaRPr>
          </a:p>
        </p:txBody>
      </p:sp>
      <p:sp>
        <p:nvSpPr>
          <p:cNvPr id="3" name="Subtitle 2"/>
          <p:cNvSpPr>
            <a:spLocks noGrp="1"/>
          </p:cNvSpPr>
          <p:nvPr>
            <p:ph type="subTitle" idx="1"/>
          </p:nvPr>
        </p:nvSpPr>
        <p:spPr>
          <a:xfrm>
            <a:off x="714103" y="6030119"/>
            <a:ext cx="9144000" cy="1655762"/>
          </a:xfrm>
        </p:spPr>
        <p:txBody>
          <a:bodyPr>
            <a:normAutofit/>
          </a:bodyPr>
          <a:lstStyle/>
          <a:p>
            <a:r>
              <a:rPr lang="en-GB" sz="4000" dirty="0" smtClean="0">
                <a:hlinkClick r:id="rId2"/>
              </a:rPr>
              <a:t>Jill </a:t>
            </a:r>
            <a:r>
              <a:rPr lang="en-GB" sz="4000" dirty="0" err="1" smtClean="0">
                <a:hlinkClick r:id="rId2"/>
              </a:rPr>
              <a:t>Saward</a:t>
            </a:r>
            <a:r>
              <a:rPr lang="en-GB" sz="4000" dirty="0" smtClean="0">
                <a:hlinkClick r:id="rId2"/>
              </a:rPr>
              <a:t> speaks of forgiveness</a:t>
            </a:r>
            <a:endParaRPr lang="en-GB" sz="4000" dirty="0"/>
          </a:p>
        </p:txBody>
      </p:sp>
      <p:sp>
        <p:nvSpPr>
          <p:cNvPr id="4" name="TextBox 3"/>
          <p:cNvSpPr txBox="1"/>
          <p:nvPr/>
        </p:nvSpPr>
        <p:spPr>
          <a:xfrm>
            <a:off x="10503017" y="411061"/>
            <a:ext cx="1442906" cy="369115"/>
          </a:xfrm>
          <a:prstGeom prst="rect">
            <a:avLst/>
          </a:prstGeom>
          <a:noFill/>
        </p:spPr>
        <p:txBody>
          <a:bodyPr wrap="square" rtlCol="0">
            <a:spAutoFit/>
          </a:bodyPr>
          <a:lstStyle/>
          <a:p>
            <a:r>
              <a:rPr lang="en-GB" dirty="0" smtClean="0"/>
              <a:t>Activity </a:t>
            </a:r>
            <a:r>
              <a:rPr lang="en-GB" dirty="0"/>
              <a:t>4</a:t>
            </a:r>
            <a:endParaRPr lang="en-GB" dirty="0"/>
          </a:p>
        </p:txBody>
      </p:sp>
      <p:sp>
        <p:nvSpPr>
          <p:cNvPr id="5" name="TextBox 4"/>
          <p:cNvSpPr txBox="1"/>
          <p:nvPr/>
        </p:nvSpPr>
        <p:spPr>
          <a:xfrm>
            <a:off x="3487784" y="1923563"/>
            <a:ext cx="8934994" cy="1754326"/>
          </a:xfrm>
          <a:prstGeom prst="rect">
            <a:avLst/>
          </a:prstGeom>
          <a:noFill/>
        </p:spPr>
        <p:txBody>
          <a:bodyPr wrap="square" rtlCol="0">
            <a:spAutoFit/>
          </a:bodyPr>
          <a:lstStyle/>
          <a:p>
            <a:r>
              <a:rPr lang="en-GB" sz="3600" dirty="0" smtClean="0">
                <a:latin typeface="Ink Free" panose="03080402000500000000" pitchFamily="66" charset="0"/>
              </a:rPr>
              <a:t>The Rev Michael </a:t>
            </a:r>
            <a:r>
              <a:rPr lang="en-GB" sz="3600" dirty="0" err="1" smtClean="0">
                <a:latin typeface="Ink Free" panose="03080402000500000000" pitchFamily="66" charset="0"/>
              </a:rPr>
              <a:t>Saward</a:t>
            </a:r>
            <a:r>
              <a:rPr lang="en-GB" sz="3600" dirty="0" smtClean="0">
                <a:latin typeface="Ink Free" panose="03080402000500000000" pitchFamily="66" charset="0"/>
              </a:rPr>
              <a:t> and Jill </a:t>
            </a:r>
            <a:r>
              <a:rPr lang="en-GB" sz="3600" dirty="0" err="1" smtClean="0">
                <a:latin typeface="Ink Free" panose="03080402000500000000" pitchFamily="66" charset="0"/>
              </a:rPr>
              <a:t>Saward</a:t>
            </a:r>
            <a:endParaRPr lang="en-GB" sz="3600" dirty="0" smtClean="0">
              <a:latin typeface="Ink Free" panose="03080402000500000000" pitchFamily="66" charset="0"/>
            </a:endParaRPr>
          </a:p>
          <a:p>
            <a:endParaRPr lang="en-GB" sz="3600" dirty="0">
              <a:latin typeface="Ink Free" panose="03080402000500000000" pitchFamily="66" charset="0"/>
            </a:endParaRPr>
          </a:p>
          <a:p>
            <a:r>
              <a:rPr lang="en-GB" sz="3600" dirty="0" smtClean="0">
                <a:latin typeface="Ink Free" panose="03080402000500000000" pitchFamily="66" charset="0"/>
              </a:rPr>
              <a:t>Natasha and </a:t>
            </a:r>
            <a:r>
              <a:rPr lang="en-GB" sz="3600" dirty="0" err="1" smtClean="0">
                <a:latin typeface="Ink Free" panose="03080402000500000000" pitchFamily="66" charset="0"/>
              </a:rPr>
              <a:t>Nadim</a:t>
            </a:r>
            <a:r>
              <a:rPr lang="en-GB" sz="3600" dirty="0" smtClean="0">
                <a:latin typeface="Ink Free" panose="03080402000500000000" pitchFamily="66" charset="0"/>
              </a:rPr>
              <a:t> </a:t>
            </a:r>
            <a:r>
              <a:rPr lang="en-GB" sz="3600" dirty="0" err="1" smtClean="0">
                <a:latin typeface="Ink Free" panose="03080402000500000000" pitchFamily="66" charset="0"/>
              </a:rPr>
              <a:t>Ednan-Laperouse</a:t>
            </a:r>
            <a:endParaRPr lang="en-GB" sz="3600" dirty="0">
              <a:latin typeface="Ink Free" panose="03080402000500000000" pitchFamily="66" charset="0"/>
            </a:endParaRPr>
          </a:p>
        </p:txBody>
      </p:sp>
      <p:pic>
        <p:nvPicPr>
          <p:cNvPr id="6" name="Picture 5"/>
          <p:cNvPicPr>
            <a:picLocks noChangeAspect="1"/>
          </p:cNvPicPr>
          <p:nvPr/>
        </p:nvPicPr>
        <p:blipFill>
          <a:blip r:embed="rId3"/>
          <a:stretch>
            <a:fillRect/>
          </a:stretch>
        </p:blipFill>
        <p:spPr>
          <a:xfrm>
            <a:off x="7379732" y="3957200"/>
            <a:ext cx="2980855" cy="1790388"/>
          </a:xfrm>
          <a:prstGeom prst="rect">
            <a:avLst/>
          </a:prstGeom>
        </p:spPr>
      </p:pic>
      <p:pic>
        <p:nvPicPr>
          <p:cNvPr id="7" name="Picture 6"/>
          <p:cNvPicPr>
            <a:picLocks noChangeAspect="1"/>
          </p:cNvPicPr>
          <p:nvPr/>
        </p:nvPicPr>
        <p:blipFill>
          <a:blip r:embed="rId4"/>
          <a:stretch>
            <a:fillRect/>
          </a:stretch>
        </p:blipFill>
        <p:spPr>
          <a:xfrm>
            <a:off x="176442" y="1984975"/>
            <a:ext cx="3049818" cy="1900767"/>
          </a:xfrm>
          <a:prstGeom prst="rect">
            <a:avLst/>
          </a:prstGeom>
        </p:spPr>
      </p:pic>
    </p:spTree>
    <p:extLst>
      <p:ext uri="{BB962C8B-B14F-4D97-AF65-F5344CB8AC3E}">
        <p14:creationId xmlns:p14="http://schemas.microsoft.com/office/powerpoint/2010/main" val="1320568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38591"/>
            <a:ext cx="9144000" cy="1006883"/>
          </a:xfrm>
        </p:spPr>
        <p:txBody>
          <a:bodyPr/>
          <a:lstStyle/>
          <a:p>
            <a:endParaRPr lang="en-GB" dirty="0"/>
          </a:p>
        </p:txBody>
      </p:sp>
      <p:pic>
        <p:nvPicPr>
          <p:cNvPr id="5" name="Picture 4"/>
          <p:cNvPicPr>
            <a:picLocks noChangeAspect="1"/>
          </p:cNvPicPr>
          <p:nvPr/>
        </p:nvPicPr>
        <p:blipFill>
          <a:blip r:embed="rId2"/>
          <a:stretch>
            <a:fillRect/>
          </a:stretch>
        </p:blipFill>
        <p:spPr>
          <a:xfrm>
            <a:off x="0" y="0"/>
            <a:ext cx="12132784" cy="6858000"/>
          </a:xfrm>
          <a:prstGeom prst="rect">
            <a:avLst/>
          </a:prstGeom>
        </p:spPr>
      </p:pic>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687161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569760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219484">
            <a:off x="178526" y="756603"/>
            <a:ext cx="9144000" cy="983274"/>
          </a:xfrm>
        </p:spPr>
        <p:txBody>
          <a:bodyPr/>
          <a:lstStyle/>
          <a:p>
            <a:r>
              <a:rPr lang="en-GB" b="1" dirty="0" smtClean="0">
                <a:effectLst>
                  <a:outerShdw blurRad="38100" dist="38100" dir="2700000" algn="tl">
                    <a:srgbClr val="000000">
                      <a:alpha val="43137"/>
                    </a:srgbClr>
                  </a:outerShdw>
                </a:effectLst>
                <a:latin typeface="Ink Free" panose="03080402000500000000" pitchFamily="66" charset="0"/>
              </a:rPr>
              <a:t>Let’s play</a:t>
            </a:r>
            <a:endParaRPr lang="en-GB" b="1" dirty="0">
              <a:effectLst>
                <a:outerShdw blurRad="38100" dist="38100" dir="2700000" algn="tl">
                  <a:srgbClr val="000000">
                    <a:alpha val="43137"/>
                  </a:srgbClr>
                </a:outerShdw>
              </a:effectLst>
              <a:latin typeface="Ink Free" panose="03080402000500000000" pitchFamily="66" charset="0"/>
            </a:endParaRPr>
          </a:p>
        </p:txBody>
      </p:sp>
      <p:sp>
        <p:nvSpPr>
          <p:cNvPr id="3" name="Subtitle 2"/>
          <p:cNvSpPr>
            <a:spLocks noGrp="1"/>
          </p:cNvSpPr>
          <p:nvPr>
            <p:ph type="subTitle" idx="1"/>
          </p:nvPr>
        </p:nvSpPr>
        <p:spPr/>
        <p:txBody>
          <a:bodyPr>
            <a:normAutofit/>
          </a:bodyPr>
          <a:lstStyle/>
          <a:p>
            <a:r>
              <a:rPr lang="en-GB" sz="4400" b="1" dirty="0" smtClean="0">
                <a:latin typeface="Ink Free" panose="03080402000500000000" pitchFamily="66" charset="0"/>
              </a:rPr>
              <a:t>How forgiving are you?</a:t>
            </a:r>
            <a:endParaRPr lang="en-GB" sz="4400" b="1" dirty="0">
              <a:latin typeface="Ink Free" panose="03080402000500000000" pitchFamily="66"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1588" t="22573" r="25746" b="29236"/>
          <a:stretch/>
        </p:blipFill>
        <p:spPr>
          <a:xfrm>
            <a:off x="9078687" y="2481942"/>
            <a:ext cx="2926080" cy="3304904"/>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8540" t="28952" r="18889" b="23238"/>
          <a:stretch/>
        </p:blipFill>
        <p:spPr>
          <a:xfrm>
            <a:off x="418011" y="2486784"/>
            <a:ext cx="2585511" cy="2351315"/>
          </a:xfrm>
          <a:prstGeom prst="rect">
            <a:avLst/>
          </a:prstGeom>
        </p:spPr>
      </p:pic>
    </p:spTree>
    <p:extLst>
      <p:ext uri="{BB962C8B-B14F-4D97-AF65-F5344CB8AC3E}">
        <p14:creationId xmlns:p14="http://schemas.microsoft.com/office/powerpoint/2010/main" val="3848697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697" y="325528"/>
            <a:ext cx="9144000" cy="1006883"/>
          </a:xfrm>
        </p:spPr>
        <p:txBody>
          <a:bodyPr/>
          <a:lstStyle/>
          <a:p>
            <a:r>
              <a:rPr lang="en-GB" b="1" dirty="0" smtClean="0">
                <a:effectLst>
                  <a:outerShdw blurRad="38100" dist="38100" dir="2700000" algn="tl">
                    <a:srgbClr val="000000">
                      <a:alpha val="43137"/>
                    </a:srgbClr>
                  </a:outerShdw>
                </a:effectLst>
                <a:latin typeface="Ink Free" panose="03080402000500000000" pitchFamily="66" charset="0"/>
              </a:rPr>
              <a:t>Would you forgive if…</a:t>
            </a:r>
            <a:endParaRPr lang="en-GB" b="1" dirty="0">
              <a:effectLst>
                <a:outerShdw blurRad="38100" dist="38100" dir="2700000" algn="tl">
                  <a:srgbClr val="000000">
                    <a:alpha val="43137"/>
                  </a:srgbClr>
                </a:outerShdw>
              </a:effectLst>
              <a:latin typeface="Ink Free" panose="03080402000500000000" pitchFamily="66" charset="0"/>
            </a:endParaRPr>
          </a:p>
        </p:txBody>
      </p:sp>
      <p:sp>
        <p:nvSpPr>
          <p:cNvPr id="3" name="Subtitle 2"/>
          <p:cNvSpPr>
            <a:spLocks noGrp="1"/>
          </p:cNvSpPr>
          <p:nvPr>
            <p:ph type="subTitle" idx="1"/>
          </p:nvPr>
        </p:nvSpPr>
        <p:spPr>
          <a:xfrm>
            <a:off x="182881" y="1668734"/>
            <a:ext cx="11900262" cy="4248739"/>
          </a:xfrm>
        </p:spPr>
        <p:txBody>
          <a:bodyPr>
            <a:normAutofit/>
          </a:bodyPr>
          <a:lstStyle/>
          <a:p>
            <a:pPr marL="514350" indent="-514350" algn="l">
              <a:buAutoNum type="arabicPeriod"/>
            </a:pPr>
            <a:r>
              <a:rPr lang="en-GB" sz="3200" dirty="0" smtClean="0">
                <a:latin typeface="Ink Free" panose="03080402000500000000" pitchFamily="66" charset="0"/>
              </a:rPr>
              <a:t>A friend snatches your mobile and accidently drops it. It breaks!</a:t>
            </a:r>
            <a:endParaRPr lang="en-GB" sz="3200" dirty="0">
              <a:latin typeface="Ink Free" panose="03080402000500000000" pitchFamily="66" charset="0"/>
            </a:endParaRPr>
          </a:p>
          <a:p>
            <a:pPr marL="514350" indent="-514350" algn="l">
              <a:buAutoNum type="arabicPeriod"/>
            </a:pPr>
            <a:r>
              <a:rPr lang="en-GB" sz="3200" dirty="0" smtClean="0">
                <a:latin typeface="Ink Free" panose="03080402000500000000" pitchFamily="66" charset="0"/>
              </a:rPr>
              <a:t>A mate a t school tells lies about you. You get picked on as a result.</a:t>
            </a:r>
          </a:p>
          <a:p>
            <a:pPr marL="514350" indent="-514350" algn="l">
              <a:buAutoNum type="arabicPeriod"/>
            </a:pPr>
            <a:r>
              <a:rPr lang="en-GB" sz="3200" dirty="0" smtClean="0">
                <a:latin typeface="Ink Free" panose="03080402000500000000" pitchFamily="66" charset="0"/>
              </a:rPr>
              <a:t>A sibling steals your favourite jumper and rips it when using it.</a:t>
            </a:r>
          </a:p>
          <a:p>
            <a:pPr marL="514350" indent="-514350" algn="l">
              <a:buAutoNum type="arabicPeriod"/>
            </a:pPr>
            <a:r>
              <a:rPr lang="en-GB" sz="3200" dirty="0" smtClean="0">
                <a:latin typeface="Ink Free" panose="03080402000500000000" pitchFamily="66" charset="0"/>
              </a:rPr>
              <a:t>A parent or someone you love is injured by a careless driver.</a:t>
            </a:r>
          </a:p>
          <a:p>
            <a:pPr marL="514350" indent="-514350" algn="l">
              <a:buAutoNum type="arabicPeriod"/>
            </a:pPr>
            <a:r>
              <a:rPr lang="en-GB" sz="3200" dirty="0" smtClean="0">
                <a:latin typeface="Ink Free" panose="03080402000500000000" pitchFamily="66" charset="0"/>
              </a:rPr>
              <a:t>A parent does something awful which causes you stress and pain.</a:t>
            </a:r>
          </a:p>
          <a:p>
            <a:pPr marL="514350" indent="-514350" algn="l">
              <a:buAutoNum type="arabicPeriod"/>
            </a:pPr>
            <a:r>
              <a:rPr lang="en-GB" sz="3200" dirty="0" smtClean="0">
                <a:latin typeface="Ink Free" panose="03080402000500000000" pitchFamily="66" charset="0"/>
              </a:rPr>
              <a:t>You are cheated out of a lot of money by someone you trusted.</a:t>
            </a:r>
            <a:endParaRPr lang="en-GB" sz="3200" dirty="0">
              <a:latin typeface="Ink Free" panose="03080402000500000000" pitchFamily="66" charset="0"/>
            </a:endParaRPr>
          </a:p>
        </p:txBody>
      </p:sp>
    </p:spTree>
    <p:extLst>
      <p:ext uri="{BB962C8B-B14F-4D97-AF65-F5344CB8AC3E}">
        <p14:creationId xmlns:p14="http://schemas.microsoft.com/office/powerpoint/2010/main" val="102390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441768">
            <a:off x="2446790" y="581683"/>
            <a:ext cx="9144000" cy="1025219"/>
          </a:xfrm>
        </p:spPr>
        <p:txBody>
          <a:bodyPr/>
          <a:lstStyle/>
          <a:p>
            <a:r>
              <a:rPr lang="en-GB" b="1" dirty="0" smtClean="0">
                <a:effectLst>
                  <a:outerShdw blurRad="38100" dist="38100" dir="2700000" algn="tl">
                    <a:srgbClr val="000000">
                      <a:alpha val="43137"/>
                    </a:srgbClr>
                  </a:outerShdw>
                </a:effectLst>
                <a:latin typeface="Ink Free" panose="03080402000500000000" pitchFamily="66" charset="0"/>
                <a:hlinkClick r:id="rId2"/>
              </a:rPr>
              <a:t>Cheesy video</a:t>
            </a:r>
            <a:endParaRPr lang="en-GB" b="1" dirty="0">
              <a:effectLst>
                <a:outerShdw blurRad="38100" dist="38100" dir="2700000" algn="tl">
                  <a:srgbClr val="000000">
                    <a:alpha val="43137"/>
                  </a:srgbClr>
                </a:outerShdw>
              </a:effectLst>
              <a:latin typeface="Ink Free" panose="03080402000500000000" pitchFamily="66" charset="0"/>
            </a:endParaRPr>
          </a:p>
        </p:txBody>
      </p:sp>
      <p:sp>
        <p:nvSpPr>
          <p:cNvPr id="3" name="Subtitle 2"/>
          <p:cNvSpPr>
            <a:spLocks noGrp="1"/>
          </p:cNvSpPr>
          <p:nvPr>
            <p:ph type="subTitle" idx="1"/>
          </p:nvPr>
        </p:nvSpPr>
        <p:spPr>
          <a:xfrm>
            <a:off x="2819932" y="5564897"/>
            <a:ext cx="10888910" cy="1502109"/>
          </a:xfrm>
        </p:spPr>
        <p:txBody>
          <a:bodyPr>
            <a:normAutofit fontScale="70000" lnSpcReduction="20000"/>
          </a:bodyPr>
          <a:lstStyle/>
          <a:p>
            <a:pPr algn="l"/>
            <a:r>
              <a:rPr lang="en-GB" sz="6700" dirty="0" smtClean="0">
                <a:latin typeface="Ink Free" panose="03080402000500000000" pitchFamily="66" charset="0"/>
              </a:rPr>
              <a:t>Read Matthew 18:21-35</a:t>
            </a:r>
            <a:endParaRPr lang="en-GB" sz="4600" dirty="0">
              <a:latin typeface="Ink Free" panose="03080402000500000000" pitchFamily="66" charset="0"/>
            </a:endParaRPr>
          </a:p>
          <a:p>
            <a:endParaRPr lang="en-GB" sz="4000" dirty="0"/>
          </a:p>
          <a:p>
            <a:r>
              <a:rPr lang="en-GB" sz="4000" dirty="0"/>
              <a:t> </a:t>
            </a:r>
          </a:p>
        </p:txBody>
      </p:sp>
      <p:pic>
        <p:nvPicPr>
          <p:cNvPr id="4" name="Picture 3"/>
          <p:cNvPicPr>
            <a:picLocks noChangeAspect="1"/>
          </p:cNvPicPr>
          <p:nvPr/>
        </p:nvPicPr>
        <p:blipFill>
          <a:blip r:embed="rId3"/>
          <a:stretch>
            <a:fillRect/>
          </a:stretch>
        </p:blipFill>
        <p:spPr>
          <a:xfrm>
            <a:off x="286787" y="1094292"/>
            <a:ext cx="3676207" cy="3676207"/>
          </a:xfrm>
          <a:prstGeom prst="rect">
            <a:avLst/>
          </a:prstGeom>
        </p:spPr>
      </p:pic>
      <p:sp>
        <p:nvSpPr>
          <p:cNvPr id="5" name="TextBox 4"/>
          <p:cNvSpPr txBox="1"/>
          <p:nvPr/>
        </p:nvSpPr>
        <p:spPr>
          <a:xfrm>
            <a:off x="10503017" y="411061"/>
            <a:ext cx="1442906" cy="369115"/>
          </a:xfrm>
          <a:prstGeom prst="rect">
            <a:avLst/>
          </a:prstGeom>
          <a:noFill/>
        </p:spPr>
        <p:txBody>
          <a:bodyPr wrap="square" rtlCol="0">
            <a:spAutoFit/>
          </a:bodyPr>
          <a:lstStyle/>
          <a:p>
            <a:r>
              <a:rPr lang="en-GB" dirty="0" smtClean="0"/>
              <a:t>Activity </a:t>
            </a:r>
            <a:r>
              <a:rPr lang="en-GB" dirty="0" smtClean="0"/>
              <a:t>1</a:t>
            </a:r>
            <a:endParaRPr lang="en-GB" dirty="0"/>
          </a:p>
        </p:txBody>
      </p:sp>
    </p:spTree>
    <p:extLst>
      <p:ext uri="{BB962C8B-B14F-4D97-AF65-F5344CB8AC3E}">
        <p14:creationId xmlns:p14="http://schemas.microsoft.com/office/powerpoint/2010/main" val="1505102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503017" y="411061"/>
            <a:ext cx="1442906" cy="369115"/>
          </a:xfrm>
          <a:prstGeom prst="rect">
            <a:avLst/>
          </a:prstGeom>
          <a:noFill/>
        </p:spPr>
        <p:txBody>
          <a:bodyPr wrap="square" rtlCol="0">
            <a:spAutoFit/>
          </a:bodyPr>
          <a:lstStyle/>
          <a:p>
            <a:r>
              <a:rPr lang="en-GB" dirty="0" smtClean="0"/>
              <a:t>Activity </a:t>
            </a:r>
            <a:r>
              <a:rPr lang="en-GB" dirty="0" smtClean="0"/>
              <a:t>1</a:t>
            </a:r>
            <a:endParaRPr lang="en-GB" dirty="0"/>
          </a:p>
        </p:txBody>
      </p:sp>
      <p:sp>
        <p:nvSpPr>
          <p:cNvPr id="3" name="Title 2"/>
          <p:cNvSpPr>
            <a:spLocks noGrp="1"/>
          </p:cNvSpPr>
          <p:nvPr>
            <p:ph type="ctrTitle"/>
          </p:nvPr>
        </p:nvSpPr>
        <p:spPr>
          <a:xfrm>
            <a:off x="141574" y="4611188"/>
            <a:ext cx="11297134" cy="1658983"/>
          </a:xfrm>
        </p:spPr>
        <p:txBody>
          <a:bodyPr>
            <a:noAutofit/>
          </a:bodyPr>
          <a:lstStyle/>
          <a:p>
            <a:pPr algn="l"/>
            <a:r>
              <a:rPr lang="en-GB" sz="4000" b="1" dirty="0" smtClean="0">
                <a:effectLst>
                  <a:outerShdw blurRad="38100" dist="38100" dir="2700000" algn="tl">
                    <a:srgbClr val="000000">
                      <a:alpha val="43137"/>
                    </a:srgbClr>
                  </a:outerShdw>
                </a:effectLst>
                <a:latin typeface="Ink Free" panose="03080402000500000000" pitchFamily="66" charset="0"/>
              </a:rPr>
              <a:t>1. What do you think of Peter’s question in v21</a:t>
            </a:r>
            <a:br>
              <a:rPr lang="en-GB" sz="4000" b="1" dirty="0" smtClean="0">
                <a:effectLst>
                  <a:outerShdw blurRad="38100" dist="38100" dir="2700000" algn="tl">
                    <a:srgbClr val="000000">
                      <a:alpha val="43137"/>
                    </a:srgbClr>
                  </a:outerShdw>
                </a:effectLst>
                <a:latin typeface="Ink Free" panose="03080402000500000000" pitchFamily="66" charset="0"/>
              </a:rPr>
            </a:br>
            <a:r>
              <a:rPr lang="en-GB" sz="4000" b="1" dirty="0" smtClean="0">
                <a:effectLst>
                  <a:outerShdw blurRad="38100" dist="38100" dir="2700000" algn="tl">
                    <a:srgbClr val="000000">
                      <a:alpha val="43137"/>
                    </a:srgbClr>
                  </a:outerShdw>
                </a:effectLst>
                <a:latin typeface="Ink Free" panose="03080402000500000000" pitchFamily="66" charset="0"/>
              </a:rPr>
              <a:t/>
            </a:r>
            <a:br>
              <a:rPr lang="en-GB" sz="4000" b="1" dirty="0" smtClean="0">
                <a:effectLst>
                  <a:outerShdw blurRad="38100" dist="38100" dir="2700000" algn="tl">
                    <a:srgbClr val="000000">
                      <a:alpha val="43137"/>
                    </a:srgbClr>
                  </a:outerShdw>
                </a:effectLst>
                <a:latin typeface="Ink Free" panose="03080402000500000000" pitchFamily="66" charset="0"/>
              </a:rPr>
            </a:br>
            <a:r>
              <a:rPr lang="en-GB" sz="4000" b="1" dirty="0" smtClean="0">
                <a:effectLst>
                  <a:outerShdw blurRad="38100" dist="38100" dir="2700000" algn="tl">
                    <a:srgbClr val="000000">
                      <a:alpha val="43137"/>
                    </a:srgbClr>
                  </a:outerShdw>
                </a:effectLst>
                <a:latin typeface="Ink Free" panose="03080402000500000000" pitchFamily="66" charset="0"/>
              </a:rPr>
              <a:t>2.  </a:t>
            </a:r>
            <a:r>
              <a:rPr lang="en-GB" sz="4000" b="1" dirty="0">
                <a:effectLst>
                  <a:outerShdw blurRad="38100" dist="38100" dir="2700000" algn="tl">
                    <a:srgbClr val="000000">
                      <a:alpha val="43137"/>
                    </a:srgbClr>
                  </a:outerShdw>
                </a:effectLst>
                <a:latin typeface="Ink Free" panose="03080402000500000000" pitchFamily="66" charset="0"/>
              </a:rPr>
              <a:t>D</a:t>
            </a:r>
            <a:r>
              <a:rPr lang="en-GB" sz="4000" b="1" dirty="0" smtClean="0">
                <a:effectLst>
                  <a:outerShdw blurRad="38100" dist="38100" dir="2700000" algn="tl">
                    <a:srgbClr val="000000">
                      <a:alpha val="43137"/>
                    </a:srgbClr>
                  </a:outerShdw>
                </a:effectLst>
                <a:latin typeface="Ink Free" panose="03080402000500000000" pitchFamily="66" charset="0"/>
              </a:rPr>
              <a:t>o you feel like Peter, that forgiveness should be limited to only a few times?</a:t>
            </a:r>
            <a:br>
              <a:rPr lang="en-GB" sz="4000" b="1" dirty="0" smtClean="0">
                <a:effectLst>
                  <a:outerShdw blurRad="38100" dist="38100" dir="2700000" algn="tl">
                    <a:srgbClr val="000000">
                      <a:alpha val="43137"/>
                    </a:srgbClr>
                  </a:outerShdw>
                </a:effectLst>
                <a:latin typeface="Ink Free" panose="03080402000500000000" pitchFamily="66" charset="0"/>
              </a:rPr>
            </a:br>
            <a:r>
              <a:rPr lang="en-GB" sz="4000" b="1" dirty="0">
                <a:effectLst>
                  <a:outerShdw blurRad="38100" dist="38100" dir="2700000" algn="tl">
                    <a:srgbClr val="000000">
                      <a:alpha val="43137"/>
                    </a:srgbClr>
                  </a:outerShdw>
                </a:effectLst>
                <a:latin typeface="Ink Free" panose="03080402000500000000" pitchFamily="66" charset="0"/>
              </a:rPr>
              <a:t/>
            </a:r>
            <a:br>
              <a:rPr lang="en-GB" sz="4000" b="1" dirty="0">
                <a:effectLst>
                  <a:outerShdw blurRad="38100" dist="38100" dir="2700000" algn="tl">
                    <a:srgbClr val="000000">
                      <a:alpha val="43137"/>
                    </a:srgbClr>
                  </a:outerShdw>
                </a:effectLst>
                <a:latin typeface="Ink Free" panose="03080402000500000000" pitchFamily="66" charset="0"/>
              </a:rPr>
            </a:br>
            <a:r>
              <a:rPr lang="en-GB" sz="4000" b="1" dirty="0" smtClean="0">
                <a:effectLst>
                  <a:outerShdw blurRad="38100" dist="38100" dir="2700000" algn="tl">
                    <a:srgbClr val="000000">
                      <a:alpha val="43137"/>
                    </a:srgbClr>
                  </a:outerShdw>
                </a:effectLst>
                <a:latin typeface="Ink Free" panose="03080402000500000000" pitchFamily="66" charset="0"/>
              </a:rPr>
              <a:t>3. Are some things easier to forgive than others?</a:t>
            </a:r>
            <a:br>
              <a:rPr lang="en-GB" sz="4000" b="1" dirty="0" smtClean="0">
                <a:effectLst>
                  <a:outerShdw blurRad="38100" dist="38100" dir="2700000" algn="tl">
                    <a:srgbClr val="000000">
                      <a:alpha val="43137"/>
                    </a:srgbClr>
                  </a:outerShdw>
                </a:effectLst>
                <a:latin typeface="Ink Free" panose="03080402000500000000" pitchFamily="66" charset="0"/>
              </a:rPr>
            </a:br>
            <a:r>
              <a:rPr lang="en-GB" sz="4000" b="1" dirty="0">
                <a:effectLst>
                  <a:outerShdw blurRad="38100" dist="38100" dir="2700000" algn="tl">
                    <a:srgbClr val="000000">
                      <a:alpha val="43137"/>
                    </a:srgbClr>
                  </a:outerShdw>
                </a:effectLst>
                <a:latin typeface="Ink Free" panose="03080402000500000000" pitchFamily="66" charset="0"/>
              </a:rPr>
              <a:t/>
            </a:r>
            <a:br>
              <a:rPr lang="en-GB" sz="4000" b="1" dirty="0">
                <a:effectLst>
                  <a:outerShdw blurRad="38100" dist="38100" dir="2700000" algn="tl">
                    <a:srgbClr val="000000">
                      <a:alpha val="43137"/>
                    </a:srgbClr>
                  </a:outerShdw>
                </a:effectLst>
                <a:latin typeface="Ink Free" panose="03080402000500000000" pitchFamily="66" charset="0"/>
              </a:rPr>
            </a:br>
            <a:r>
              <a:rPr lang="en-GB" sz="4000" b="1" dirty="0" smtClean="0">
                <a:effectLst>
                  <a:outerShdw blurRad="38100" dist="38100" dir="2700000" algn="tl">
                    <a:srgbClr val="000000">
                      <a:alpha val="43137"/>
                    </a:srgbClr>
                  </a:outerShdw>
                </a:effectLst>
                <a:latin typeface="Ink Free" panose="03080402000500000000" pitchFamily="66" charset="0"/>
              </a:rPr>
              <a:t>4. What do you think of Jesus’ response?</a:t>
            </a:r>
            <a:br>
              <a:rPr lang="en-GB" sz="4000" b="1" dirty="0" smtClean="0">
                <a:effectLst>
                  <a:outerShdw blurRad="38100" dist="38100" dir="2700000" algn="tl">
                    <a:srgbClr val="000000">
                      <a:alpha val="43137"/>
                    </a:srgbClr>
                  </a:outerShdw>
                </a:effectLst>
                <a:latin typeface="Ink Free" panose="03080402000500000000" pitchFamily="66" charset="0"/>
              </a:rPr>
            </a:br>
            <a:r>
              <a:rPr lang="en-GB" sz="4000" b="1" dirty="0" smtClean="0">
                <a:effectLst>
                  <a:outerShdw blurRad="38100" dist="38100" dir="2700000" algn="tl">
                    <a:srgbClr val="000000">
                      <a:alpha val="43137"/>
                    </a:srgbClr>
                  </a:outerShdw>
                </a:effectLst>
                <a:latin typeface="Ink Free" panose="03080402000500000000" pitchFamily="66" charset="0"/>
              </a:rPr>
              <a:t/>
            </a:r>
            <a:br>
              <a:rPr lang="en-GB" sz="4000" b="1" dirty="0" smtClean="0">
                <a:effectLst>
                  <a:outerShdw blurRad="38100" dist="38100" dir="2700000" algn="tl">
                    <a:srgbClr val="000000">
                      <a:alpha val="43137"/>
                    </a:srgbClr>
                  </a:outerShdw>
                </a:effectLst>
                <a:latin typeface="Ink Free" panose="03080402000500000000" pitchFamily="66" charset="0"/>
              </a:rPr>
            </a:br>
            <a:r>
              <a:rPr lang="en-GB" sz="4000" b="1" dirty="0" smtClean="0">
                <a:effectLst>
                  <a:outerShdw blurRad="38100" dist="38100" dir="2700000" algn="tl">
                    <a:srgbClr val="000000">
                      <a:alpha val="43137"/>
                    </a:srgbClr>
                  </a:outerShdw>
                </a:effectLst>
                <a:latin typeface="Ink Free" panose="03080402000500000000" pitchFamily="66" charset="0"/>
              </a:rPr>
              <a:t>5. What do we learn about human nature and God’s nature from these verses?</a:t>
            </a:r>
            <a:endParaRPr lang="en-GB" sz="4000" b="1" dirty="0">
              <a:effectLst>
                <a:outerShdw blurRad="38100" dist="38100" dir="2700000" algn="tl">
                  <a:srgbClr val="000000">
                    <a:alpha val="43137"/>
                  </a:srgbClr>
                </a:outerShdw>
              </a:effectLst>
              <a:latin typeface="Ink Free" panose="03080402000500000000" pitchFamily="66" charset="0"/>
            </a:endParaRPr>
          </a:p>
        </p:txBody>
      </p:sp>
      <p:sp>
        <p:nvSpPr>
          <p:cNvPr id="2" name="TextBox 1"/>
          <p:cNvSpPr txBox="1"/>
          <p:nvPr/>
        </p:nvSpPr>
        <p:spPr>
          <a:xfrm>
            <a:off x="544286" y="6270171"/>
            <a:ext cx="10894422" cy="369332"/>
          </a:xfrm>
          <a:prstGeom prst="rect">
            <a:avLst/>
          </a:prstGeom>
          <a:noFill/>
        </p:spPr>
        <p:txBody>
          <a:bodyPr wrap="square" rtlCol="0">
            <a:spAutoFit/>
          </a:bodyPr>
          <a:lstStyle/>
          <a:p>
            <a:r>
              <a:rPr lang="en-GB" dirty="0" smtClean="0"/>
              <a:t>NB: Text could mean 77 times or 7x70 which is 490!</a:t>
            </a:r>
            <a:endParaRPr lang="en-GB" dirty="0"/>
          </a:p>
        </p:txBody>
      </p:sp>
    </p:spTree>
    <p:extLst>
      <p:ext uri="{BB962C8B-B14F-4D97-AF65-F5344CB8AC3E}">
        <p14:creationId xmlns:p14="http://schemas.microsoft.com/office/powerpoint/2010/main" val="3777965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197428" y="310198"/>
            <a:ext cx="9144000" cy="1655762"/>
          </a:xfrm>
        </p:spPr>
        <p:txBody>
          <a:bodyPr>
            <a:normAutofit/>
          </a:bodyPr>
          <a:lstStyle/>
          <a:p>
            <a:r>
              <a:rPr lang="en-GB" sz="4400" b="1" dirty="0" smtClean="0">
                <a:latin typeface="Ink Free" panose="03080402000500000000" pitchFamily="66" charset="0"/>
              </a:rPr>
              <a:t>Who are the characters and what can we learn?</a:t>
            </a:r>
            <a:endParaRPr lang="en-GB" sz="4400" b="1" dirty="0">
              <a:latin typeface="Ink Free" panose="03080402000500000000" pitchFamily="66" charset="0"/>
            </a:endParaRPr>
          </a:p>
        </p:txBody>
      </p:sp>
      <p:sp>
        <p:nvSpPr>
          <p:cNvPr id="3" name="TextBox 2"/>
          <p:cNvSpPr txBox="1"/>
          <p:nvPr/>
        </p:nvSpPr>
        <p:spPr>
          <a:xfrm>
            <a:off x="10503017" y="411061"/>
            <a:ext cx="1442906" cy="369115"/>
          </a:xfrm>
          <a:prstGeom prst="rect">
            <a:avLst/>
          </a:prstGeom>
          <a:noFill/>
        </p:spPr>
        <p:txBody>
          <a:bodyPr wrap="square" rtlCol="0">
            <a:spAutoFit/>
          </a:bodyPr>
          <a:lstStyle/>
          <a:p>
            <a:r>
              <a:rPr lang="en-GB" dirty="0" smtClean="0"/>
              <a:t>Activity </a:t>
            </a:r>
            <a:r>
              <a:rPr lang="en-GB" dirty="0"/>
              <a:t>2</a:t>
            </a:r>
            <a:endParaRPr lang="en-GB" dirty="0"/>
          </a:p>
        </p:txBody>
      </p:sp>
      <p:pic>
        <p:nvPicPr>
          <p:cNvPr id="2" name="Picture 1"/>
          <p:cNvPicPr>
            <a:picLocks noChangeAspect="1"/>
          </p:cNvPicPr>
          <p:nvPr/>
        </p:nvPicPr>
        <p:blipFill>
          <a:blip r:embed="rId2"/>
          <a:stretch>
            <a:fillRect/>
          </a:stretch>
        </p:blipFill>
        <p:spPr>
          <a:xfrm>
            <a:off x="5124622" y="4449095"/>
            <a:ext cx="2553315" cy="19125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252550" y="1661605"/>
            <a:ext cx="11939450" cy="2862322"/>
          </a:xfrm>
          <a:prstGeom prst="rect">
            <a:avLst/>
          </a:prstGeom>
        </p:spPr>
        <p:txBody>
          <a:bodyPr wrap="square">
            <a:spAutoFit/>
          </a:bodyPr>
          <a:lstStyle/>
          <a:p>
            <a:r>
              <a:rPr lang="en-GB" sz="3600" dirty="0" smtClean="0">
                <a:latin typeface="Ink Free" panose="03080402000500000000" pitchFamily="66" charset="0"/>
              </a:rPr>
              <a:t>1. </a:t>
            </a:r>
            <a:r>
              <a:rPr lang="en-GB" sz="3600" b="1" dirty="0" smtClean="0">
                <a:latin typeface="Ink Free" panose="03080402000500000000" pitchFamily="66" charset="0"/>
              </a:rPr>
              <a:t>Who </a:t>
            </a:r>
            <a:r>
              <a:rPr lang="en-GB" sz="3600" b="1" dirty="0">
                <a:latin typeface="Ink Free" panose="03080402000500000000" pitchFamily="66" charset="0"/>
              </a:rPr>
              <a:t>is God in the story? What is he like? (merciful, just– deals with the unmerciful servant)</a:t>
            </a:r>
          </a:p>
          <a:p>
            <a:r>
              <a:rPr lang="en-GB" sz="3600" b="1" dirty="0" smtClean="0">
                <a:latin typeface="Ink Free" panose="03080402000500000000" pitchFamily="66" charset="0"/>
              </a:rPr>
              <a:t>2. Who </a:t>
            </a:r>
            <a:r>
              <a:rPr lang="en-GB" sz="3600" b="1" dirty="0">
                <a:latin typeface="Ink Free" panose="03080402000500000000" pitchFamily="66" charset="0"/>
              </a:rPr>
              <a:t>is the servant? What is he like? Is he like us?</a:t>
            </a:r>
          </a:p>
          <a:p>
            <a:r>
              <a:rPr lang="en-GB" sz="3600" b="1" dirty="0" smtClean="0">
                <a:latin typeface="Ink Free" panose="03080402000500000000" pitchFamily="66" charset="0"/>
              </a:rPr>
              <a:t>3. Who </a:t>
            </a:r>
            <a:r>
              <a:rPr lang="en-GB" sz="3600" b="1" dirty="0">
                <a:latin typeface="Ink Free" panose="03080402000500000000" pitchFamily="66" charset="0"/>
              </a:rPr>
              <a:t>does the other servant represent? The one who got choked!</a:t>
            </a:r>
          </a:p>
        </p:txBody>
      </p:sp>
    </p:spTree>
    <p:extLst>
      <p:ext uri="{BB962C8B-B14F-4D97-AF65-F5344CB8AC3E}">
        <p14:creationId xmlns:p14="http://schemas.microsoft.com/office/powerpoint/2010/main" val="3004119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197428" y="310198"/>
            <a:ext cx="9144000" cy="1655762"/>
          </a:xfrm>
        </p:spPr>
        <p:txBody>
          <a:bodyPr>
            <a:normAutofit/>
          </a:bodyPr>
          <a:lstStyle/>
          <a:p>
            <a:r>
              <a:rPr lang="en-GB" sz="4400" b="1" dirty="0" smtClean="0">
                <a:latin typeface="Ink Free" panose="03080402000500000000" pitchFamily="66" charset="0"/>
              </a:rPr>
              <a:t>Who are the characters and what can we learn?</a:t>
            </a:r>
            <a:endParaRPr lang="en-GB" sz="4400" b="1" dirty="0">
              <a:latin typeface="Ink Free" panose="03080402000500000000" pitchFamily="66" charset="0"/>
            </a:endParaRPr>
          </a:p>
        </p:txBody>
      </p:sp>
      <p:sp>
        <p:nvSpPr>
          <p:cNvPr id="3" name="TextBox 2"/>
          <p:cNvSpPr txBox="1"/>
          <p:nvPr/>
        </p:nvSpPr>
        <p:spPr>
          <a:xfrm>
            <a:off x="10503017" y="411061"/>
            <a:ext cx="1442906" cy="369115"/>
          </a:xfrm>
          <a:prstGeom prst="rect">
            <a:avLst/>
          </a:prstGeom>
          <a:noFill/>
        </p:spPr>
        <p:txBody>
          <a:bodyPr wrap="square" rtlCol="0">
            <a:spAutoFit/>
          </a:bodyPr>
          <a:lstStyle/>
          <a:p>
            <a:r>
              <a:rPr lang="en-GB" dirty="0" smtClean="0"/>
              <a:t>Activity </a:t>
            </a:r>
            <a:r>
              <a:rPr lang="en-GB" dirty="0"/>
              <a:t>2</a:t>
            </a:r>
            <a:endParaRPr lang="en-GB" dirty="0"/>
          </a:p>
        </p:txBody>
      </p:sp>
      <p:pic>
        <p:nvPicPr>
          <p:cNvPr id="2" name="Picture 1"/>
          <p:cNvPicPr>
            <a:picLocks noChangeAspect="1"/>
          </p:cNvPicPr>
          <p:nvPr/>
        </p:nvPicPr>
        <p:blipFill>
          <a:blip r:embed="rId2"/>
          <a:stretch>
            <a:fillRect/>
          </a:stretch>
        </p:blipFill>
        <p:spPr>
          <a:xfrm rot="21343501">
            <a:off x="5268688" y="4548452"/>
            <a:ext cx="2553315" cy="19125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252550" y="1661605"/>
            <a:ext cx="11939450" cy="2862322"/>
          </a:xfrm>
          <a:prstGeom prst="rect">
            <a:avLst/>
          </a:prstGeom>
        </p:spPr>
        <p:txBody>
          <a:bodyPr wrap="square">
            <a:spAutoFit/>
          </a:bodyPr>
          <a:lstStyle/>
          <a:p>
            <a:r>
              <a:rPr lang="en-GB" sz="3600" b="1" dirty="0" smtClean="0">
                <a:latin typeface="Ink Free" panose="03080402000500000000" pitchFamily="66" charset="0"/>
              </a:rPr>
              <a:t>How would you sum up the key message of the story. Talk to the person next to you. Explain it to them.  </a:t>
            </a:r>
          </a:p>
          <a:p>
            <a:r>
              <a:rPr lang="en-GB" sz="3600" b="1" dirty="0" smtClean="0">
                <a:latin typeface="Ink Free" panose="03080402000500000000" pitchFamily="66" charset="0"/>
              </a:rPr>
              <a:t>Get them to explain it to you.</a:t>
            </a:r>
          </a:p>
          <a:p>
            <a:endParaRPr lang="en-GB" sz="3600" b="1" dirty="0">
              <a:latin typeface="Ink Free" panose="03080402000500000000" pitchFamily="66" charset="0"/>
            </a:endParaRPr>
          </a:p>
          <a:p>
            <a:r>
              <a:rPr lang="en-GB" sz="3600" b="1" dirty="0" smtClean="0">
                <a:latin typeface="Ink Free" panose="03080402000500000000" pitchFamily="66" charset="0"/>
              </a:rPr>
              <a:t>Be prepared to feed back</a:t>
            </a:r>
            <a:endParaRPr lang="en-GB" sz="3600" b="1" dirty="0">
              <a:latin typeface="Ink Free" panose="03080402000500000000" pitchFamily="66" charset="0"/>
            </a:endParaRPr>
          </a:p>
        </p:txBody>
      </p:sp>
      <p:pic>
        <p:nvPicPr>
          <p:cNvPr id="5" name="Picture 4"/>
          <p:cNvPicPr>
            <a:picLocks noChangeAspect="1"/>
          </p:cNvPicPr>
          <p:nvPr/>
        </p:nvPicPr>
        <p:blipFill>
          <a:blip r:embed="rId3"/>
          <a:stretch>
            <a:fillRect/>
          </a:stretch>
        </p:blipFill>
        <p:spPr>
          <a:xfrm>
            <a:off x="8605557" y="3197269"/>
            <a:ext cx="3236058" cy="1643712"/>
          </a:xfrm>
          <a:prstGeom prst="rect">
            <a:avLst/>
          </a:prstGeom>
          <a:ln>
            <a:noFill/>
          </a:ln>
          <a:effectLst>
            <a:softEdge rad="112500"/>
          </a:effectLst>
        </p:spPr>
      </p:pic>
    </p:spTree>
    <p:extLst>
      <p:ext uri="{BB962C8B-B14F-4D97-AF65-F5344CB8AC3E}">
        <p14:creationId xmlns:p14="http://schemas.microsoft.com/office/powerpoint/2010/main" val="3696463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322171">
            <a:off x="687977" y="-40231"/>
            <a:ext cx="9144000" cy="2387600"/>
          </a:xfrm>
        </p:spPr>
        <p:txBody>
          <a:bodyPr/>
          <a:lstStyle/>
          <a:p>
            <a:r>
              <a:rPr lang="en-GB" b="1" dirty="0" smtClean="0">
                <a:effectLst>
                  <a:outerShdw blurRad="38100" dist="38100" dir="2700000" algn="tl">
                    <a:srgbClr val="000000">
                      <a:alpha val="43137"/>
                    </a:srgbClr>
                  </a:outerShdw>
                </a:effectLst>
                <a:latin typeface="Ink Free" panose="03080402000500000000" pitchFamily="66" charset="0"/>
              </a:rPr>
              <a:t>Who can recite the Lord’s prayer?</a:t>
            </a:r>
            <a:endParaRPr lang="en-GB" b="1" dirty="0">
              <a:effectLst>
                <a:outerShdw blurRad="38100" dist="38100" dir="2700000" algn="tl">
                  <a:srgbClr val="000000">
                    <a:alpha val="43137"/>
                  </a:srgbClr>
                </a:outerShdw>
              </a:effectLst>
              <a:latin typeface="Ink Free" panose="03080402000500000000" pitchFamily="66" charset="0"/>
            </a:endParaRPr>
          </a:p>
        </p:txBody>
      </p:sp>
      <p:sp>
        <p:nvSpPr>
          <p:cNvPr id="3" name="Subtitle 2"/>
          <p:cNvSpPr>
            <a:spLocks noGrp="1"/>
          </p:cNvSpPr>
          <p:nvPr>
            <p:ph type="subTitle" idx="1"/>
          </p:nvPr>
        </p:nvSpPr>
        <p:spPr>
          <a:xfrm>
            <a:off x="769429" y="3040336"/>
            <a:ext cx="9144000" cy="1655762"/>
          </a:xfrm>
        </p:spPr>
        <p:txBody>
          <a:bodyPr/>
          <a:lstStyle/>
          <a:p>
            <a:endParaRPr lang="en-GB" dirty="0"/>
          </a:p>
        </p:txBody>
      </p:sp>
      <p:sp>
        <p:nvSpPr>
          <p:cNvPr id="4" name="TextBox 3"/>
          <p:cNvSpPr txBox="1"/>
          <p:nvPr/>
        </p:nvSpPr>
        <p:spPr>
          <a:xfrm>
            <a:off x="10503017" y="411061"/>
            <a:ext cx="1442906" cy="369115"/>
          </a:xfrm>
          <a:prstGeom prst="rect">
            <a:avLst/>
          </a:prstGeom>
          <a:noFill/>
        </p:spPr>
        <p:txBody>
          <a:bodyPr wrap="square" rtlCol="0">
            <a:spAutoFit/>
          </a:bodyPr>
          <a:lstStyle/>
          <a:p>
            <a:r>
              <a:rPr lang="en-GB" dirty="0" smtClean="0"/>
              <a:t>Activity </a:t>
            </a:r>
            <a:r>
              <a:rPr lang="en-GB" dirty="0" smtClean="0"/>
              <a:t>3</a:t>
            </a:r>
            <a:endParaRPr lang="en-GB"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5492" t="25524" r="26889" b="25333"/>
          <a:stretch/>
        </p:blipFill>
        <p:spPr>
          <a:xfrm>
            <a:off x="8778242" y="3284426"/>
            <a:ext cx="3265714" cy="3370218"/>
          </a:xfrm>
          <a:prstGeom prst="rect">
            <a:avLst/>
          </a:prstGeom>
        </p:spPr>
      </p:pic>
    </p:spTree>
    <p:extLst>
      <p:ext uri="{BB962C8B-B14F-4D97-AF65-F5344CB8AC3E}">
        <p14:creationId xmlns:p14="http://schemas.microsoft.com/office/powerpoint/2010/main" val="4094624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5492" t="25524" r="26889" b="25333"/>
          <a:stretch/>
        </p:blipFill>
        <p:spPr>
          <a:xfrm>
            <a:off x="8778242" y="3284426"/>
            <a:ext cx="3265714" cy="3370218"/>
          </a:xfrm>
          <a:prstGeom prst="rect">
            <a:avLst/>
          </a:prstGeom>
        </p:spPr>
      </p:pic>
      <p:sp>
        <p:nvSpPr>
          <p:cNvPr id="3" name="Subtitle 2"/>
          <p:cNvSpPr>
            <a:spLocks noGrp="1"/>
          </p:cNvSpPr>
          <p:nvPr>
            <p:ph type="subTitle" idx="1"/>
          </p:nvPr>
        </p:nvSpPr>
        <p:spPr>
          <a:xfrm>
            <a:off x="142892" y="1074166"/>
            <a:ext cx="11901064" cy="5378885"/>
          </a:xfrm>
        </p:spPr>
        <p:txBody>
          <a:bodyPr>
            <a:normAutofit fontScale="55000" lnSpcReduction="20000"/>
          </a:bodyPr>
          <a:lstStyle/>
          <a:p>
            <a:pPr algn="l"/>
            <a:r>
              <a:rPr lang="en-GB" sz="6500" dirty="0" smtClean="0">
                <a:latin typeface="Ink Free" panose="03080402000500000000" pitchFamily="66" charset="0"/>
              </a:rPr>
              <a:t>1.  </a:t>
            </a:r>
            <a:r>
              <a:rPr lang="en-GB" sz="6500" b="1" dirty="0" smtClean="0">
                <a:latin typeface="Ink Free" panose="03080402000500000000" pitchFamily="66" charset="0"/>
              </a:rPr>
              <a:t>Which </a:t>
            </a:r>
            <a:r>
              <a:rPr lang="en-GB" sz="6500" b="1" dirty="0">
                <a:latin typeface="Ink Free" panose="03080402000500000000" pitchFamily="66" charset="0"/>
              </a:rPr>
              <a:t>part relates to the parable?</a:t>
            </a:r>
          </a:p>
          <a:p>
            <a:pPr algn="l"/>
            <a:r>
              <a:rPr lang="en-GB" sz="6500" b="1" dirty="0" smtClean="0">
                <a:latin typeface="Ink Free" panose="03080402000500000000" pitchFamily="66" charset="0"/>
              </a:rPr>
              <a:t>2. What </a:t>
            </a:r>
            <a:r>
              <a:rPr lang="en-GB" sz="6500" b="1" dirty="0">
                <a:latin typeface="Ink Free" panose="03080402000500000000" pitchFamily="66" charset="0"/>
              </a:rPr>
              <a:t>does it mean “forgive those who sin against </a:t>
            </a:r>
            <a:r>
              <a:rPr lang="en-GB" sz="6500" b="1" dirty="0" smtClean="0">
                <a:latin typeface="Ink Free" panose="03080402000500000000" pitchFamily="66" charset="0"/>
              </a:rPr>
              <a:t> </a:t>
            </a:r>
          </a:p>
          <a:p>
            <a:pPr algn="l"/>
            <a:r>
              <a:rPr lang="en-GB" sz="6500" b="1" dirty="0">
                <a:latin typeface="Ink Free" panose="03080402000500000000" pitchFamily="66" charset="0"/>
              </a:rPr>
              <a:t> </a:t>
            </a:r>
            <a:r>
              <a:rPr lang="en-GB" sz="6500" b="1" dirty="0" smtClean="0">
                <a:latin typeface="Ink Free" panose="03080402000500000000" pitchFamily="66" charset="0"/>
              </a:rPr>
              <a:t>   us</a:t>
            </a:r>
            <a:r>
              <a:rPr lang="en-GB" sz="6500" b="1" dirty="0">
                <a:latin typeface="Ink Free" panose="03080402000500000000" pitchFamily="66" charset="0"/>
              </a:rPr>
              <a:t>”?</a:t>
            </a:r>
          </a:p>
          <a:p>
            <a:pPr algn="l"/>
            <a:r>
              <a:rPr lang="en-GB" sz="6500" b="1" dirty="0" smtClean="0">
                <a:latin typeface="Ink Free" panose="03080402000500000000" pitchFamily="66" charset="0"/>
              </a:rPr>
              <a:t>3. What </a:t>
            </a:r>
            <a:r>
              <a:rPr lang="en-GB" sz="6500" b="1" dirty="0">
                <a:latin typeface="Ink Free" panose="03080402000500000000" pitchFamily="66" charset="0"/>
              </a:rPr>
              <a:t>does forgiveness look like? Is it more than just </a:t>
            </a:r>
            <a:r>
              <a:rPr lang="en-GB" sz="6500" b="1" dirty="0" smtClean="0">
                <a:latin typeface="Ink Free" panose="03080402000500000000" pitchFamily="66" charset="0"/>
              </a:rPr>
              <a:t>  </a:t>
            </a:r>
          </a:p>
          <a:p>
            <a:pPr algn="l"/>
            <a:r>
              <a:rPr lang="en-GB" sz="6500" b="1" dirty="0">
                <a:latin typeface="Ink Free" panose="03080402000500000000" pitchFamily="66" charset="0"/>
              </a:rPr>
              <a:t> </a:t>
            </a:r>
            <a:r>
              <a:rPr lang="en-GB" sz="6500" b="1" dirty="0" smtClean="0">
                <a:latin typeface="Ink Free" panose="03080402000500000000" pitchFamily="66" charset="0"/>
              </a:rPr>
              <a:t>   words</a:t>
            </a:r>
            <a:r>
              <a:rPr lang="en-GB" sz="6500" b="1" dirty="0">
                <a:latin typeface="Ink Free" panose="03080402000500000000" pitchFamily="66" charset="0"/>
              </a:rPr>
              <a:t>?</a:t>
            </a:r>
          </a:p>
          <a:p>
            <a:pPr algn="l"/>
            <a:r>
              <a:rPr lang="en-GB" sz="6500" b="1" dirty="0" smtClean="0">
                <a:latin typeface="Ink Free" panose="03080402000500000000" pitchFamily="66" charset="0"/>
              </a:rPr>
              <a:t>4. Does </a:t>
            </a:r>
            <a:r>
              <a:rPr lang="en-GB" sz="6500" b="1" dirty="0">
                <a:latin typeface="Ink Free" panose="03080402000500000000" pitchFamily="66" charset="0"/>
              </a:rPr>
              <a:t>forgiveness mean we forget </a:t>
            </a:r>
            <a:r>
              <a:rPr lang="en-GB" sz="6500" b="1" dirty="0" smtClean="0">
                <a:latin typeface="Ink Free" panose="03080402000500000000" pitchFamily="66" charset="0"/>
              </a:rPr>
              <a:t>about</a:t>
            </a:r>
          </a:p>
          <a:p>
            <a:pPr algn="l"/>
            <a:r>
              <a:rPr lang="en-GB" sz="6500" b="1" dirty="0" smtClean="0">
                <a:latin typeface="Ink Free" panose="03080402000500000000" pitchFamily="66" charset="0"/>
              </a:rPr>
              <a:t>    justice</a:t>
            </a:r>
            <a:r>
              <a:rPr lang="en-GB" sz="6500" b="1" dirty="0">
                <a:latin typeface="Ink Free" panose="03080402000500000000" pitchFamily="66" charset="0"/>
              </a:rPr>
              <a:t>?  </a:t>
            </a:r>
          </a:p>
          <a:p>
            <a:pPr algn="l"/>
            <a:r>
              <a:rPr lang="en-GB" sz="6500" b="1" dirty="0" smtClean="0">
                <a:latin typeface="Ink Free" panose="03080402000500000000" pitchFamily="66" charset="0"/>
              </a:rPr>
              <a:t>5. Why </a:t>
            </a:r>
            <a:r>
              <a:rPr lang="en-GB" sz="6500" b="1" dirty="0">
                <a:latin typeface="Ink Free" panose="03080402000500000000" pitchFamily="66" charset="0"/>
              </a:rPr>
              <a:t>must we forgive others ? </a:t>
            </a:r>
            <a:endParaRPr lang="en-GB" sz="6500" b="1" dirty="0" smtClean="0">
              <a:latin typeface="Ink Free" panose="03080402000500000000" pitchFamily="66" charset="0"/>
            </a:endParaRPr>
          </a:p>
          <a:p>
            <a:pPr algn="l"/>
            <a:r>
              <a:rPr lang="en-GB" sz="6500" b="1" dirty="0" smtClean="0">
                <a:latin typeface="Ink Free" panose="03080402000500000000" pitchFamily="66" charset="0"/>
              </a:rPr>
              <a:t>    See  </a:t>
            </a:r>
            <a:r>
              <a:rPr lang="en-GB" sz="6500" b="1" dirty="0">
                <a:latin typeface="Ink Free" panose="03080402000500000000" pitchFamily="66" charset="0"/>
              </a:rPr>
              <a:t>Matt 6:v14 15</a:t>
            </a:r>
          </a:p>
          <a:p>
            <a:pPr algn="l"/>
            <a:r>
              <a:rPr lang="en-GB" sz="6500" b="1" dirty="0">
                <a:latin typeface="Ink Free" panose="03080402000500000000" pitchFamily="66" charset="0"/>
              </a:rPr>
              <a:t> </a:t>
            </a:r>
          </a:p>
          <a:p>
            <a:pPr algn="l"/>
            <a:endParaRPr lang="en-GB" dirty="0">
              <a:latin typeface="Ink Free" panose="03080402000500000000" pitchFamily="66" charset="0"/>
            </a:endParaRPr>
          </a:p>
        </p:txBody>
      </p:sp>
      <p:sp>
        <p:nvSpPr>
          <p:cNvPr id="4" name="TextBox 3"/>
          <p:cNvSpPr txBox="1"/>
          <p:nvPr/>
        </p:nvSpPr>
        <p:spPr>
          <a:xfrm>
            <a:off x="10503017" y="411061"/>
            <a:ext cx="1442906" cy="369115"/>
          </a:xfrm>
          <a:prstGeom prst="rect">
            <a:avLst/>
          </a:prstGeom>
          <a:noFill/>
        </p:spPr>
        <p:txBody>
          <a:bodyPr wrap="square" rtlCol="0">
            <a:spAutoFit/>
          </a:bodyPr>
          <a:lstStyle/>
          <a:p>
            <a:r>
              <a:rPr lang="en-GB" dirty="0" smtClean="0"/>
              <a:t>Activity </a:t>
            </a:r>
            <a:r>
              <a:rPr lang="en-GB" dirty="0" smtClean="0"/>
              <a:t>3</a:t>
            </a:r>
            <a:endParaRPr lang="en-GB" dirty="0"/>
          </a:p>
        </p:txBody>
      </p:sp>
    </p:spTree>
    <p:extLst>
      <p:ext uri="{BB962C8B-B14F-4D97-AF65-F5344CB8AC3E}">
        <p14:creationId xmlns:p14="http://schemas.microsoft.com/office/powerpoint/2010/main" val="449941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463</TotalTime>
  <Words>350</Words>
  <Application>Microsoft Office PowerPoint</Application>
  <PresentationFormat>Widescreen</PresentationFormat>
  <Paragraphs>48</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Ink Free</vt:lpstr>
      <vt:lpstr>Office Theme</vt:lpstr>
      <vt:lpstr>The parable of the unmerciful servant. Matthew 18:21-35</vt:lpstr>
      <vt:lpstr>Let’s play</vt:lpstr>
      <vt:lpstr>Would you forgive if…</vt:lpstr>
      <vt:lpstr>Cheesy video</vt:lpstr>
      <vt:lpstr>1. What do you think of Peter’s question in v21  2.  Do you feel like Peter, that forgiveness should be limited to only a few times?  3. Are some things easier to forgive than others?  4. What do you think of Jesus’ response?  5. What do we learn about human nature and God’s nature from these verses?</vt:lpstr>
      <vt:lpstr>PowerPoint Presentation</vt:lpstr>
      <vt:lpstr>PowerPoint Presentation</vt:lpstr>
      <vt:lpstr>Who can recite the Lord’s prayer?</vt:lpstr>
      <vt:lpstr>PowerPoint Presentation</vt:lpstr>
      <vt:lpstr>Stories of forgiveness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Jez</dc:creator>
  <cp:lastModifiedBy>Jez</cp:lastModifiedBy>
  <cp:revision>23</cp:revision>
  <dcterms:created xsi:type="dcterms:W3CDTF">2024-11-20T13:50:29Z</dcterms:created>
  <dcterms:modified xsi:type="dcterms:W3CDTF">2024-12-18T15:07:49Z</dcterms:modified>
</cp:coreProperties>
</file>