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6" r:id="rId3"/>
    <p:sldId id="257" r:id="rId4"/>
    <p:sldId id="259" r:id="rId5"/>
    <p:sldId id="258" r:id="rId6"/>
    <p:sldId id="261"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4" d="100"/>
          <a:sy n="114"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9A704DD-042D-48C5-9E3C-781344D62E1F}"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2620818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A704DD-042D-48C5-9E3C-781344D62E1F}"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348560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A704DD-042D-48C5-9E3C-781344D62E1F}"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573546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9A704DD-042D-48C5-9E3C-781344D62E1F}"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1120726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A704DD-042D-48C5-9E3C-781344D62E1F}"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281315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9A704DD-042D-48C5-9E3C-781344D62E1F}"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160036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9A704DD-042D-48C5-9E3C-781344D62E1F}" type="datetimeFigureOut">
              <a:rPr lang="en-GB" smtClean="0"/>
              <a:t>08/01/2025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1317199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9A704DD-042D-48C5-9E3C-781344D62E1F}" type="datetimeFigureOut">
              <a:rPr lang="en-GB" smtClean="0"/>
              <a:t>08/01/2025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91281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704DD-042D-48C5-9E3C-781344D62E1F}" type="datetimeFigureOut">
              <a:rPr lang="en-GB" smtClean="0"/>
              <a:t>08/01/2025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4135774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A704DD-042D-48C5-9E3C-781344D62E1F}"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4015373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A704DD-042D-48C5-9E3C-781344D62E1F}"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231DC0-6C8A-4F17-990A-F716AE11E103}" type="slidenum">
              <a:rPr lang="en-GB" smtClean="0"/>
              <a:t>‹#›</a:t>
            </a:fld>
            <a:endParaRPr lang="en-GB"/>
          </a:p>
        </p:txBody>
      </p:sp>
    </p:spTree>
    <p:extLst>
      <p:ext uri="{BB962C8B-B14F-4D97-AF65-F5344CB8AC3E}">
        <p14:creationId xmlns:p14="http://schemas.microsoft.com/office/powerpoint/2010/main" val="270121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704DD-042D-48C5-9E3C-781344D62E1F}" type="datetimeFigureOut">
              <a:rPr lang="en-GB" smtClean="0"/>
              <a:t>08/01/2025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231DC0-6C8A-4F17-990A-F716AE11E103}" type="slidenum">
              <a:rPr lang="en-GB" smtClean="0"/>
              <a:t>‹#›</a:t>
            </a:fld>
            <a:endParaRPr lang="en-GB"/>
          </a:p>
        </p:txBody>
      </p:sp>
    </p:spTree>
    <p:extLst>
      <p:ext uri="{BB962C8B-B14F-4D97-AF65-F5344CB8AC3E}">
        <p14:creationId xmlns:p14="http://schemas.microsoft.com/office/powerpoint/2010/main" val="1497561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3666" y="551911"/>
            <a:ext cx="9144000" cy="2387600"/>
          </a:xfrm>
        </p:spPr>
        <p:txBody>
          <a:bodyPr>
            <a:normAutofit fontScale="90000"/>
          </a:bodyPr>
          <a:lstStyle/>
          <a:p>
            <a:r>
              <a:rPr lang="en-GB" b="1" dirty="0" smtClean="0">
                <a:effectLst>
                  <a:outerShdw blurRad="38100" dist="38100" dir="2700000" algn="tl">
                    <a:srgbClr val="000000">
                      <a:alpha val="43137"/>
                    </a:srgbClr>
                  </a:outerShdw>
                </a:effectLst>
                <a:latin typeface="Ink Free" panose="03080402000500000000" pitchFamily="66" charset="0"/>
              </a:rPr>
              <a:t>The Parable of the Wedding Feast. </a:t>
            </a:r>
            <a:br>
              <a:rPr lang="en-GB" b="1" dirty="0" smtClean="0">
                <a:effectLst>
                  <a:outerShdw blurRad="38100" dist="38100" dir="2700000" algn="tl">
                    <a:srgbClr val="000000">
                      <a:alpha val="43137"/>
                    </a:srgbClr>
                  </a:outerShdw>
                </a:effectLst>
                <a:latin typeface="Ink Free" panose="03080402000500000000" pitchFamily="66" charset="0"/>
              </a:rPr>
            </a:br>
            <a:r>
              <a:rPr lang="en-GB" b="1" dirty="0" smtClean="0">
                <a:effectLst>
                  <a:outerShdw blurRad="38100" dist="38100" dir="2700000" algn="tl">
                    <a:srgbClr val="000000">
                      <a:alpha val="43137"/>
                    </a:srgbClr>
                  </a:outerShdw>
                </a:effectLst>
                <a:latin typeface="Ink Free" panose="03080402000500000000" pitchFamily="66" charset="0"/>
              </a:rPr>
              <a:t>Matthew 22:1-14</a:t>
            </a:r>
            <a:endParaRPr lang="en-GB" b="1" dirty="0">
              <a:effectLst>
                <a:outerShdw blurRad="38100" dist="38100" dir="2700000" algn="tl">
                  <a:srgbClr val="000000">
                    <a:alpha val="43137"/>
                  </a:srgbClr>
                </a:outerShdw>
              </a:effectLst>
              <a:latin typeface="Ink Free" panose="03080402000500000000" pitchFamily="66" charset="0"/>
            </a:endParaRPr>
          </a:p>
        </p:txBody>
      </p:sp>
      <p:pic>
        <p:nvPicPr>
          <p:cNvPr id="4" name="Picture 3"/>
          <p:cNvPicPr>
            <a:picLocks noChangeAspect="1"/>
          </p:cNvPicPr>
          <p:nvPr/>
        </p:nvPicPr>
        <p:blipFill>
          <a:blip r:embed="rId3"/>
          <a:stretch>
            <a:fillRect/>
          </a:stretch>
        </p:blipFill>
        <p:spPr>
          <a:xfrm>
            <a:off x="4236439" y="3509963"/>
            <a:ext cx="4001549" cy="3079317"/>
          </a:xfrm>
          <a:prstGeom prst="rect">
            <a:avLst/>
          </a:prstGeom>
        </p:spPr>
      </p:pic>
    </p:spTree>
    <p:extLst>
      <p:ext uri="{BB962C8B-B14F-4D97-AF65-F5344CB8AC3E}">
        <p14:creationId xmlns:p14="http://schemas.microsoft.com/office/powerpoint/2010/main" val="3868051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5457" t="52942"/>
          <a:stretch/>
        </p:blipFill>
        <p:spPr>
          <a:xfrm>
            <a:off x="3824542" y="248813"/>
            <a:ext cx="3418792" cy="3224762"/>
          </a:xfrm>
          <a:prstGeom prst="rect">
            <a:avLst/>
          </a:prstGeom>
        </p:spPr>
      </p:pic>
      <p:pic>
        <p:nvPicPr>
          <p:cNvPr id="7" name="Picture 6"/>
          <p:cNvPicPr>
            <a:picLocks noChangeAspect="1"/>
          </p:cNvPicPr>
          <p:nvPr/>
        </p:nvPicPr>
        <p:blipFill>
          <a:blip r:embed="rId3"/>
          <a:stretch>
            <a:fillRect/>
          </a:stretch>
        </p:blipFill>
        <p:spPr>
          <a:xfrm>
            <a:off x="236507" y="3720091"/>
            <a:ext cx="4306852" cy="2856878"/>
          </a:xfrm>
          <a:prstGeom prst="rect">
            <a:avLst/>
          </a:prstGeom>
        </p:spPr>
      </p:pic>
      <p:pic>
        <p:nvPicPr>
          <p:cNvPr id="4" name="Picture 3"/>
          <p:cNvPicPr>
            <a:picLocks noChangeAspect="1"/>
          </p:cNvPicPr>
          <p:nvPr/>
        </p:nvPicPr>
        <p:blipFill rotWithShape="1">
          <a:blip r:embed="rId2"/>
          <a:srcRect r="65512" b="50449"/>
          <a:stretch/>
        </p:blipFill>
        <p:spPr>
          <a:xfrm>
            <a:off x="236506" y="248813"/>
            <a:ext cx="3379149" cy="3230716"/>
          </a:xfrm>
          <a:prstGeom prst="rect">
            <a:avLst/>
          </a:prstGeom>
        </p:spPr>
      </p:pic>
      <p:pic>
        <p:nvPicPr>
          <p:cNvPr id="6" name="Picture 5"/>
          <p:cNvPicPr>
            <a:picLocks noChangeAspect="1"/>
          </p:cNvPicPr>
          <p:nvPr/>
        </p:nvPicPr>
        <p:blipFill>
          <a:blip r:embed="rId4"/>
          <a:stretch>
            <a:fillRect/>
          </a:stretch>
        </p:blipFill>
        <p:spPr>
          <a:xfrm>
            <a:off x="7510945" y="232054"/>
            <a:ext cx="4160241" cy="3241521"/>
          </a:xfrm>
          <a:prstGeom prst="rect">
            <a:avLst/>
          </a:prstGeom>
        </p:spPr>
      </p:pic>
      <p:pic>
        <p:nvPicPr>
          <p:cNvPr id="9" name="Picture 8"/>
          <p:cNvPicPr>
            <a:picLocks noChangeAspect="1"/>
          </p:cNvPicPr>
          <p:nvPr/>
        </p:nvPicPr>
        <p:blipFill>
          <a:blip r:embed="rId5"/>
          <a:stretch>
            <a:fillRect/>
          </a:stretch>
        </p:blipFill>
        <p:spPr>
          <a:xfrm>
            <a:off x="8355435" y="3746196"/>
            <a:ext cx="3315751" cy="2801411"/>
          </a:xfrm>
          <a:prstGeom prst="rect">
            <a:avLst/>
          </a:prstGeom>
        </p:spPr>
      </p:pic>
      <p:pic>
        <p:nvPicPr>
          <p:cNvPr id="10" name="Picture 9"/>
          <p:cNvPicPr>
            <a:picLocks noChangeAspect="1"/>
          </p:cNvPicPr>
          <p:nvPr/>
        </p:nvPicPr>
        <p:blipFill>
          <a:blip r:embed="rId6"/>
          <a:stretch>
            <a:fillRect/>
          </a:stretch>
        </p:blipFill>
        <p:spPr>
          <a:xfrm>
            <a:off x="5035852" y="3632958"/>
            <a:ext cx="2827090" cy="3027886"/>
          </a:xfrm>
          <a:prstGeom prst="rect">
            <a:avLst/>
          </a:prstGeom>
        </p:spPr>
      </p:pic>
    </p:spTree>
    <p:extLst>
      <p:ext uri="{BB962C8B-B14F-4D97-AF65-F5344CB8AC3E}">
        <p14:creationId xmlns:p14="http://schemas.microsoft.com/office/powerpoint/2010/main" val="384869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899" y="1711354"/>
            <a:ext cx="10888910" cy="4672667"/>
          </a:xfrm>
        </p:spPr>
        <p:txBody>
          <a:bodyPr>
            <a:normAutofit/>
          </a:bodyPr>
          <a:lstStyle/>
          <a:p>
            <a:pPr algn="l"/>
            <a:endParaRPr lang="en-GB" sz="6700" dirty="0"/>
          </a:p>
          <a:p>
            <a:pPr algn="l"/>
            <a:r>
              <a:rPr lang="en-GB" sz="4600" dirty="0"/>
              <a:t> </a:t>
            </a:r>
          </a:p>
          <a:p>
            <a:endParaRPr lang="en-GB" sz="4000" dirty="0"/>
          </a:p>
          <a:p>
            <a:r>
              <a:rPr lang="en-GB" sz="4000" dirty="0"/>
              <a:t> </a:t>
            </a:r>
          </a:p>
        </p:txBody>
      </p:sp>
      <p:pic>
        <p:nvPicPr>
          <p:cNvPr id="4" name="Picture 3"/>
          <p:cNvPicPr>
            <a:picLocks noChangeAspect="1"/>
          </p:cNvPicPr>
          <p:nvPr/>
        </p:nvPicPr>
        <p:blipFill>
          <a:blip r:embed="rId2"/>
          <a:stretch>
            <a:fillRect/>
          </a:stretch>
        </p:blipFill>
        <p:spPr>
          <a:xfrm>
            <a:off x="198233" y="371693"/>
            <a:ext cx="3577033" cy="2679322"/>
          </a:xfrm>
          <a:prstGeom prst="rect">
            <a:avLst/>
          </a:prstGeom>
        </p:spPr>
      </p:pic>
      <p:pic>
        <p:nvPicPr>
          <p:cNvPr id="5" name="Picture 4"/>
          <p:cNvPicPr>
            <a:picLocks noChangeAspect="1"/>
          </p:cNvPicPr>
          <p:nvPr/>
        </p:nvPicPr>
        <p:blipFill>
          <a:blip r:embed="rId3"/>
          <a:stretch>
            <a:fillRect/>
          </a:stretch>
        </p:blipFill>
        <p:spPr>
          <a:xfrm>
            <a:off x="4039691" y="371693"/>
            <a:ext cx="4026304" cy="2679322"/>
          </a:xfrm>
          <a:prstGeom prst="rect">
            <a:avLst/>
          </a:prstGeom>
        </p:spPr>
      </p:pic>
      <p:pic>
        <p:nvPicPr>
          <p:cNvPr id="6" name="Picture 5"/>
          <p:cNvPicPr>
            <a:picLocks noChangeAspect="1"/>
          </p:cNvPicPr>
          <p:nvPr/>
        </p:nvPicPr>
        <p:blipFill>
          <a:blip r:embed="rId4"/>
          <a:stretch>
            <a:fillRect/>
          </a:stretch>
        </p:blipFill>
        <p:spPr>
          <a:xfrm>
            <a:off x="190192" y="3601732"/>
            <a:ext cx="3585074" cy="2690012"/>
          </a:xfrm>
          <a:prstGeom prst="rect">
            <a:avLst/>
          </a:prstGeom>
        </p:spPr>
      </p:pic>
      <p:pic>
        <p:nvPicPr>
          <p:cNvPr id="7" name="Picture 6"/>
          <p:cNvPicPr>
            <a:picLocks noChangeAspect="1"/>
          </p:cNvPicPr>
          <p:nvPr/>
        </p:nvPicPr>
        <p:blipFill>
          <a:blip r:embed="rId5"/>
          <a:stretch>
            <a:fillRect/>
          </a:stretch>
        </p:blipFill>
        <p:spPr>
          <a:xfrm>
            <a:off x="4022721" y="3595386"/>
            <a:ext cx="4043274" cy="2696358"/>
          </a:xfrm>
          <a:prstGeom prst="rect">
            <a:avLst/>
          </a:prstGeom>
        </p:spPr>
      </p:pic>
      <p:pic>
        <p:nvPicPr>
          <p:cNvPr id="8" name="Picture 7"/>
          <p:cNvPicPr>
            <a:picLocks noChangeAspect="1"/>
          </p:cNvPicPr>
          <p:nvPr/>
        </p:nvPicPr>
        <p:blipFill>
          <a:blip r:embed="rId6"/>
          <a:stretch>
            <a:fillRect/>
          </a:stretch>
        </p:blipFill>
        <p:spPr>
          <a:xfrm>
            <a:off x="8236416" y="371693"/>
            <a:ext cx="3696383" cy="2679322"/>
          </a:xfrm>
          <a:prstGeom prst="rect">
            <a:avLst/>
          </a:prstGeom>
        </p:spPr>
      </p:pic>
      <p:pic>
        <p:nvPicPr>
          <p:cNvPr id="10" name="Picture 9"/>
          <p:cNvPicPr>
            <a:picLocks noChangeAspect="1"/>
          </p:cNvPicPr>
          <p:nvPr/>
        </p:nvPicPr>
        <p:blipFill>
          <a:blip r:embed="rId7"/>
          <a:stretch>
            <a:fillRect/>
          </a:stretch>
        </p:blipFill>
        <p:spPr>
          <a:xfrm>
            <a:off x="8236416" y="3595386"/>
            <a:ext cx="3736143" cy="2708271"/>
          </a:xfrm>
          <a:prstGeom prst="rect">
            <a:avLst/>
          </a:prstGeom>
        </p:spPr>
      </p:pic>
    </p:spTree>
    <p:extLst>
      <p:ext uri="{BB962C8B-B14F-4D97-AF65-F5344CB8AC3E}">
        <p14:creationId xmlns:p14="http://schemas.microsoft.com/office/powerpoint/2010/main" val="15051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49094" y="335945"/>
            <a:ext cx="1442906" cy="369115"/>
          </a:xfrm>
          <a:prstGeom prst="rect">
            <a:avLst/>
          </a:prstGeom>
          <a:noFill/>
        </p:spPr>
        <p:txBody>
          <a:bodyPr wrap="square" rtlCol="0">
            <a:spAutoFit/>
          </a:bodyPr>
          <a:lstStyle/>
          <a:p>
            <a:r>
              <a:rPr lang="en-GB" dirty="0" smtClean="0"/>
              <a:t>Activity </a:t>
            </a:r>
            <a:r>
              <a:rPr lang="en-GB" dirty="0" smtClean="0"/>
              <a:t>1</a:t>
            </a:r>
            <a:endParaRPr lang="en-GB" dirty="0"/>
          </a:p>
        </p:txBody>
      </p:sp>
      <p:sp>
        <p:nvSpPr>
          <p:cNvPr id="3" name="Title 2"/>
          <p:cNvSpPr>
            <a:spLocks noGrp="1"/>
          </p:cNvSpPr>
          <p:nvPr>
            <p:ph type="ctrTitle"/>
          </p:nvPr>
        </p:nvSpPr>
        <p:spPr>
          <a:xfrm>
            <a:off x="1213607" y="199574"/>
            <a:ext cx="9144000" cy="1528558"/>
          </a:xfrm>
        </p:spPr>
        <p:txBody>
          <a:bodyPr>
            <a:normAutofit/>
          </a:bodyPr>
          <a:lstStyle/>
          <a:p>
            <a:r>
              <a:rPr lang="en-GB" sz="4800" b="1" dirty="0" smtClean="0">
                <a:effectLst>
                  <a:outerShdw blurRad="38100" dist="38100" dir="2700000" algn="tl">
                    <a:srgbClr val="000000">
                      <a:alpha val="43137"/>
                    </a:srgbClr>
                  </a:outerShdw>
                </a:effectLst>
                <a:latin typeface="Ink Free" panose="03080402000500000000" pitchFamily="66" charset="0"/>
              </a:rPr>
              <a:t>Read the Parable. </a:t>
            </a:r>
            <a:br>
              <a:rPr lang="en-GB" sz="4800" b="1" dirty="0" smtClean="0">
                <a:effectLst>
                  <a:outerShdw blurRad="38100" dist="38100" dir="2700000" algn="tl">
                    <a:srgbClr val="000000">
                      <a:alpha val="43137"/>
                    </a:srgbClr>
                  </a:outerShdw>
                </a:effectLst>
                <a:latin typeface="Ink Free" panose="03080402000500000000" pitchFamily="66" charset="0"/>
              </a:rPr>
            </a:br>
            <a:r>
              <a:rPr lang="en-GB" sz="4800" b="1" dirty="0" smtClean="0">
                <a:effectLst>
                  <a:outerShdw blurRad="38100" dist="38100" dir="2700000" algn="tl">
                    <a:srgbClr val="000000">
                      <a:alpha val="43137"/>
                    </a:srgbClr>
                  </a:outerShdw>
                </a:effectLst>
                <a:latin typeface="Ink Free" panose="03080402000500000000" pitchFamily="66" charset="0"/>
              </a:rPr>
              <a:t>Matthew 22:1-14</a:t>
            </a:r>
            <a:endParaRPr lang="en-GB" sz="4800" b="1" dirty="0">
              <a:effectLst>
                <a:outerShdw blurRad="38100" dist="38100" dir="2700000" algn="tl">
                  <a:srgbClr val="000000">
                    <a:alpha val="43137"/>
                  </a:srgbClr>
                </a:outerShdw>
              </a:effectLst>
              <a:latin typeface="Ink Free" panose="03080402000500000000" pitchFamily="66" charset="0"/>
            </a:endParaRPr>
          </a:p>
        </p:txBody>
      </p:sp>
      <p:sp>
        <p:nvSpPr>
          <p:cNvPr id="2" name="Rectangle 1"/>
          <p:cNvSpPr/>
          <p:nvPr/>
        </p:nvSpPr>
        <p:spPr>
          <a:xfrm>
            <a:off x="352338" y="2052773"/>
            <a:ext cx="11593585" cy="4401205"/>
          </a:xfrm>
          <a:prstGeom prst="rect">
            <a:avLst/>
          </a:prstGeom>
        </p:spPr>
        <p:txBody>
          <a:bodyPr wrap="square">
            <a:spAutoFit/>
          </a:bodyPr>
          <a:lstStyle/>
          <a:p>
            <a:r>
              <a:rPr lang="en-GB" sz="4000" b="1" dirty="0" smtClean="0">
                <a:latin typeface="Ink Free" panose="03080402000500000000" pitchFamily="66" charset="0"/>
              </a:rPr>
              <a:t>1. Who </a:t>
            </a:r>
            <a:r>
              <a:rPr lang="en-GB" sz="4000" b="1" dirty="0">
                <a:latin typeface="Ink Free" panose="03080402000500000000" pitchFamily="66" charset="0"/>
              </a:rPr>
              <a:t>are the characters  meant to be? </a:t>
            </a:r>
          </a:p>
          <a:p>
            <a:r>
              <a:rPr lang="en-GB" sz="4000" b="1" dirty="0">
                <a:latin typeface="Ink Free" panose="03080402000500000000" pitchFamily="66" charset="0"/>
              </a:rPr>
              <a:t>           Father, Son, initial guests, second guests, </a:t>
            </a:r>
            <a:r>
              <a:rPr lang="en-GB" sz="4000" b="1" dirty="0" smtClean="0">
                <a:latin typeface="Ink Free" panose="03080402000500000000" pitchFamily="66" charset="0"/>
              </a:rPr>
              <a:t>servants/messengers</a:t>
            </a:r>
          </a:p>
          <a:p>
            <a:endParaRPr lang="en-GB" sz="4000" b="1" dirty="0">
              <a:latin typeface="Ink Free" panose="03080402000500000000" pitchFamily="66" charset="0"/>
            </a:endParaRPr>
          </a:p>
          <a:p>
            <a:r>
              <a:rPr lang="en-GB" sz="4000" b="1" dirty="0">
                <a:latin typeface="Ink Free" panose="03080402000500000000" pitchFamily="66" charset="0"/>
              </a:rPr>
              <a:t>2. What is the obvious message of this parable?  Discuss with a partner and then feedback to the group</a:t>
            </a:r>
          </a:p>
        </p:txBody>
      </p:sp>
      <p:pic>
        <p:nvPicPr>
          <p:cNvPr id="4" name="Picture 3"/>
          <p:cNvPicPr>
            <a:picLocks noChangeAspect="1"/>
          </p:cNvPicPr>
          <p:nvPr/>
        </p:nvPicPr>
        <p:blipFill>
          <a:blip r:embed="rId2"/>
          <a:stretch>
            <a:fillRect/>
          </a:stretch>
        </p:blipFill>
        <p:spPr>
          <a:xfrm>
            <a:off x="10560717" y="3313652"/>
            <a:ext cx="1327505" cy="1275300"/>
          </a:xfrm>
          <a:prstGeom prst="rect">
            <a:avLst/>
          </a:prstGeom>
        </p:spPr>
      </p:pic>
      <p:pic>
        <p:nvPicPr>
          <p:cNvPr id="6" name="Picture 5"/>
          <p:cNvPicPr>
            <a:picLocks noChangeAspect="1"/>
          </p:cNvPicPr>
          <p:nvPr/>
        </p:nvPicPr>
        <p:blipFill>
          <a:blip r:embed="rId3"/>
          <a:stretch>
            <a:fillRect/>
          </a:stretch>
        </p:blipFill>
        <p:spPr>
          <a:xfrm>
            <a:off x="369165" y="335945"/>
            <a:ext cx="1688883" cy="1392187"/>
          </a:xfrm>
          <a:prstGeom prst="rect">
            <a:avLst/>
          </a:prstGeom>
        </p:spPr>
      </p:pic>
    </p:spTree>
    <p:extLst>
      <p:ext uri="{BB962C8B-B14F-4D97-AF65-F5344CB8AC3E}">
        <p14:creationId xmlns:p14="http://schemas.microsoft.com/office/powerpoint/2010/main" val="3777965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26502" y="2461135"/>
            <a:ext cx="11769755" cy="4199724"/>
          </a:xfrm>
        </p:spPr>
        <p:txBody>
          <a:bodyPr>
            <a:normAutofit fontScale="47500" lnSpcReduction="20000"/>
          </a:bodyPr>
          <a:lstStyle/>
          <a:p>
            <a:pPr marL="742950" indent="-742950" algn="l">
              <a:buAutoNum type="arabicPeriod"/>
            </a:pPr>
            <a:r>
              <a:rPr lang="en-GB" sz="5800" b="1" dirty="0" smtClean="0">
                <a:latin typeface="Ink Free" panose="03080402000500000000" pitchFamily="66" charset="0"/>
              </a:rPr>
              <a:t>What </a:t>
            </a:r>
            <a:r>
              <a:rPr lang="en-GB" sz="5800" b="1" dirty="0">
                <a:latin typeface="Ink Free" panose="03080402000500000000" pitchFamily="66" charset="0"/>
              </a:rPr>
              <a:t>is it like to be invited to someone else’s celebration or party?  What does </a:t>
            </a:r>
            <a:r>
              <a:rPr lang="en-GB" sz="5800" b="1" dirty="0" smtClean="0">
                <a:latin typeface="Ink Free" panose="03080402000500000000" pitchFamily="66" charset="0"/>
              </a:rPr>
              <a:t>it </a:t>
            </a:r>
            <a:r>
              <a:rPr lang="en-GB" sz="5800" b="1" dirty="0">
                <a:latin typeface="Ink Free" panose="03080402000500000000" pitchFamily="66" charset="0"/>
              </a:rPr>
              <a:t>mean?</a:t>
            </a:r>
          </a:p>
          <a:p>
            <a:pPr algn="l"/>
            <a:r>
              <a:rPr lang="en-GB" sz="5800" b="1" dirty="0" smtClean="0">
                <a:latin typeface="Ink Free" panose="03080402000500000000" pitchFamily="66" charset="0"/>
              </a:rPr>
              <a:t>2.</a:t>
            </a:r>
            <a:r>
              <a:rPr lang="en-GB" sz="5800" b="1" dirty="0">
                <a:latin typeface="Ink Free" panose="03080402000500000000" pitchFamily="66" charset="0"/>
              </a:rPr>
              <a:t> </a:t>
            </a:r>
            <a:r>
              <a:rPr lang="en-GB" sz="5800" b="1" dirty="0" smtClean="0">
                <a:latin typeface="Ink Free" panose="03080402000500000000" pitchFamily="66" charset="0"/>
              </a:rPr>
              <a:t>   Why </a:t>
            </a:r>
            <a:r>
              <a:rPr lang="en-GB" sz="5800" b="1" dirty="0">
                <a:latin typeface="Ink Free" panose="03080402000500000000" pitchFamily="66" charset="0"/>
              </a:rPr>
              <a:t>do we sometimes make excuses not to attend</a:t>
            </a:r>
            <a:r>
              <a:rPr lang="en-GB" sz="5800" b="1" dirty="0" smtClean="0">
                <a:latin typeface="Ink Free" panose="03080402000500000000" pitchFamily="66" charset="0"/>
              </a:rPr>
              <a:t>? What excuses do we </a:t>
            </a:r>
          </a:p>
          <a:p>
            <a:pPr algn="l"/>
            <a:r>
              <a:rPr lang="en-GB" sz="5800" b="1" dirty="0">
                <a:latin typeface="Ink Free" panose="03080402000500000000" pitchFamily="66" charset="0"/>
              </a:rPr>
              <a:t> </a:t>
            </a:r>
            <a:r>
              <a:rPr lang="en-GB" sz="5800" b="1" dirty="0" smtClean="0">
                <a:latin typeface="Ink Free" panose="03080402000500000000" pitchFamily="66" charset="0"/>
              </a:rPr>
              <a:t>       make?</a:t>
            </a:r>
          </a:p>
          <a:p>
            <a:pPr algn="l"/>
            <a:r>
              <a:rPr lang="en-GB" sz="5800" b="1" dirty="0">
                <a:latin typeface="Ink Free" panose="03080402000500000000" pitchFamily="66" charset="0"/>
              </a:rPr>
              <a:t>3</a:t>
            </a:r>
            <a:r>
              <a:rPr lang="en-GB" sz="5800" b="1" dirty="0" smtClean="0">
                <a:latin typeface="Ink Free" panose="03080402000500000000" pitchFamily="66" charset="0"/>
              </a:rPr>
              <a:t>.</a:t>
            </a:r>
            <a:r>
              <a:rPr lang="en-GB" sz="5800" b="1" dirty="0">
                <a:latin typeface="Ink Free" panose="03080402000500000000" pitchFamily="66" charset="0"/>
              </a:rPr>
              <a:t> </a:t>
            </a:r>
            <a:r>
              <a:rPr lang="en-GB" sz="5800" b="1" dirty="0" smtClean="0">
                <a:latin typeface="Ink Free" panose="03080402000500000000" pitchFamily="66" charset="0"/>
              </a:rPr>
              <a:t>    You </a:t>
            </a:r>
            <a:r>
              <a:rPr lang="en-GB" sz="5800" b="1" dirty="0">
                <a:latin typeface="Ink Free" panose="03080402000500000000" pitchFamily="66" charset="0"/>
              </a:rPr>
              <a:t>have been invited by God to be part of His Kingdom, this means </a:t>
            </a:r>
            <a:r>
              <a:rPr lang="en-GB" sz="5800" b="1" dirty="0" smtClean="0">
                <a:latin typeface="Ink Free" panose="03080402000500000000" pitchFamily="66" charset="0"/>
              </a:rPr>
              <a:t>He  </a:t>
            </a:r>
          </a:p>
          <a:p>
            <a:pPr algn="l"/>
            <a:r>
              <a:rPr lang="en-GB" sz="5800" b="1" dirty="0">
                <a:latin typeface="Ink Free" panose="03080402000500000000" pitchFamily="66" charset="0"/>
              </a:rPr>
              <a:t> </a:t>
            </a:r>
            <a:r>
              <a:rPr lang="en-GB" sz="5800" b="1" dirty="0" smtClean="0">
                <a:latin typeface="Ink Free" panose="03080402000500000000" pitchFamily="66" charset="0"/>
              </a:rPr>
              <a:t>       cares for </a:t>
            </a:r>
            <a:r>
              <a:rPr lang="en-GB" sz="5800" b="1" dirty="0">
                <a:latin typeface="Ink Free" panose="03080402000500000000" pitchFamily="66" charset="0"/>
              </a:rPr>
              <a:t>you and loves you. How does that make you feel? How should </a:t>
            </a:r>
            <a:endParaRPr lang="en-GB" sz="5800" b="1" dirty="0" smtClean="0">
              <a:latin typeface="Ink Free" panose="03080402000500000000" pitchFamily="66" charset="0"/>
            </a:endParaRPr>
          </a:p>
          <a:p>
            <a:pPr algn="l"/>
            <a:r>
              <a:rPr lang="en-GB" sz="5800" b="1" dirty="0" smtClean="0">
                <a:latin typeface="Ink Free" panose="03080402000500000000" pitchFamily="66" charset="0"/>
              </a:rPr>
              <a:t>        you respond</a:t>
            </a:r>
            <a:r>
              <a:rPr lang="en-GB" sz="5800" b="1" dirty="0">
                <a:latin typeface="Ink Free" panose="03080402000500000000" pitchFamily="66" charset="0"/>
              </a:rPr>
              <a:t>?</a:t>
            </a:r>
          </a:p>
          <a:p>
            <a:r>
              <a:rPr lang="en-GB" dirty="0"/>
              <a:t> </a:t>
            </a:r>
          </a:p>
          <a:p>
            <a:endParaRPr lang="en-GB" dirty="0" smtClean="0"/>
          </a:p>
          <a:p>
            <a:r>
              <a:rPr lang="en-GB" dirty="0" smtClean="0"/>
              <a:t> </a:t>
            </a:r>
            <a:endParaRPr lang="en-GB" dirty="0"/>
          </a:p>
          <a:p>
            <a:r>
              <a:rPr lang="en-GB" dirty="0"/>
              <a:t> </a:t>
            </a:r>
          </a:p>
          <a:p>
            <a:endParaRPr lang="en-GB" dirty="0"/>
          </a:p>
          <a:p>
            <a:endParaRPr lang="en-GB" dirty="0"/>
          </a:p>
        </p:txBody>
      </p:sp>
      <p:sp>
        <p:nvSpPr>
          <p:cNvPr id="3" name="TextBox 2"/>
          <p:cNvSpPr txBox="1"/>
          <p:nvPr/>
        </p:nvSpPr>
        <p:spPr>
          <a:xfrm>
            <a:off x="10668000" y="260059"/>
            <a:ext cx="1442906" cy="369115"/>
          </a:xfrm>
          <a:prstGeom prst="rect">
            <a:avLst/>
          </a:prstGeom>
          <a:noFill/>
        </p:spPr>
        <p:txBody>
          <a:bodyPr wrap="square" rtlCol="0">
            <a:spAutoFit/>
          </a:bodyPr>
          <a:lstStyle/>
          <a:p>
            <a:r>
              <a:rPr lang="en-GB" dirty="0" smtClean="0"/>
              <a:t>Activity </a:t>
            </a:r>
            <a:r>
              <a:rPr lang="en-GB" dirty="0"/>
              <a:t>2</a:t>
            </a:r>
            <a:endParaRPr lang="en-GB" dirty="0"/>
          </a:p>
        </p:txBody>
      </p:sp>
      <p:pic>
        <p:nvPicPr>
          <p:cNvPr id="2" name="Picture 1"/>
          <p:cNvPicPr>
            <a:picLocks noChangeAspect="1"/>
          </p:cNvPicPr>
          <p:nvPr/>
        </p:nvPicPr>
        <p:blipFill>
          <a:blip r:embed="rId2"/>
          <a:stretch>
            <a:fillRect/>
          </a:stretch>
        </p:blipFill>
        <p:spPr>
          <a:xfrm rot="21268293">
            <a:off x="428200" y="334280"/>
            <a:ext cx="1619932" cy="1638445"/>
          </a:xfrm>
          <a:prstGeom prst="rect">
            <a:avLst/>
          </a:prstGeom>
        </p:spPr>
      </p:pic>
      <p:pic>
        <p:nvPicPr>
          <p:cNvPr id="4" name="Picture 3"/>
          <p:cNvPicPr>
            <a:picLocks noChangeAspect="1"/>
          </p:cNvPicPr>
          <p:nvPr/>
        </p:nvPicPr>
        <p:blipFill>
          <a:blip r:embed="rId3"/>
          <a:stretch>
            <a:fillRect/>
          </a:stretch>
        </p:blipFill>
        <p:spPr>
          <a:xfrm rot="588301">
            <a:off x="8511606" y="284099"/>
            <a:ext cx="1502698" cy="1592680"/>
          </a:xfrm>
          <a:prstGeom prst="rect">
            <a:avLst/>
          </a:prstGeom>
        </p:spPr>
      </p:pic>
      <p:sp>
        <p:nvSpPr>
          <p:cNvPr id="5" name="TextBox 4"/>
          <p:cNvSpPr txBox="1"/>
          <p:nvPr/>
        </p:nvSpPr>
        <p:spPr>
          <a:xfrm>
            <a:off x="3414319" y="511728"/>
            <a:ext cx="4244830" cy="584775"/>
          </a:xfrm>
          <a:prstGeom prst="rect">
            <a:avLst/>
          </a:prstGeom>
          <a:noFill/>
        </p:spPr>
        <p:txBody>
          <a:bodyPr wrap="square" rtlCol="0">
            <a:spAutoFit/>
          </a:bodyPr>
          <a:lstStyle/>
          <a:p>
            <a:r>
              <a:rPr lang="en-GB" sz="3200" b="1" dirty="0" smtClean="0">
                <a:effectLst>
                  <a:outerShdw blurRad="38100" dist="38100" dir="2700000" algn="tl">
                    <a:srgbClr val="000000">
                      <a:alpha val="43137"/>
                    </a:srgbClr>
                  </a:outerShdw>
                </a:effectLst>
                <a:latin typeface="Ink Free" panose="03080402000500000000" pitchFamily="66" charset="0"/>
              </a:rPr>
              <a:t>Excuses or acceptance?</a:t>
            </a:r>
            <a:endParaRPr lang="en-GB" sz="3200" b="1" dirty="0">
              <a:effectLst>
                <a:outerShdw blurRad="38100" dist="38100" dir="2700000" algn="tl">
                  <a:srgbClr val="000000">
                    <a:alpha val="43137"/>
                  </a:srgbClr>
                </a:outerShdw>
              </a:effectLst>
              <a:latin typeface="Ink Free" panose="03080402000500000000" pitchFamily="66" charset="0"/>
            </a:endParaRPr>
          </a:p>
        </p:txBody>
      </p:sp>
    </p:spTree>
    <p:extLst>
      <p:ext uri="{BB962C8B-B14F-4D97-AF65-F5344CB8AC3E}">
        <p14:creationId xmlns:p14="http://schemas.microsoft.com/office/powerpoint/2010/main" val="30041199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94158" y="1895911"/>
            <a:ext cx="10245754" cy="4613945"/>
          </a:xfrm>
        </p:spPr>
        <p:txBody>
          <a:bodyPr>
            <a:normAutofit lnSpcReduction="10000"/>
          </a:bodyPr>
          <a:lstStyle/>
          <a:p>
            <a:pPr algn="l"/>
            <a:r>
              <a:rPr lang="en-GB" sz="3900" b="1" dirty="0">
                <a:latin typeface="Ink Free" panose="03080402000500000000" pitchFamily="66" charset="0"/>
              </a:rPr>
              <a:t>1. How would you react if none  of your friends responded to your special party invitation</a:t>
            </a:r>
            <a:r>
              <a:rPr lang="en-GB" sz="3900" b="1" dirty="0" smtClean="0">
                <a:latin typeface="Ink Free" panose="03080402000500000000" pitchFamily="66" charset="0"/>
              </a:rPr>
              <a:t>?</a:t>
            </a:r>
          </a:p>
          <a:p>
            <a:pPr algn="l"/>
            <a:endParaRPr lang="en-GB" sz="3900" b="1" dirty="0">
              <a:latin typeface="Ink Free" panose="03080402000500000000" pitchFamily="66" charset="0"/>
            </a:endParaRPr>
          </a:p>
          <a:p>
            <a:pPr algn="l"/>
            <a:r>
              <a:rPr lang="en-GB" sz="3900" b="1" dirty="0">
                <a:latin typeface="Ink Free" panose="03080402000500000000" pitchFamily="66" charset="0"/>
              </a:rPr>
              <a:t>2. Was God’s reaction just? Why</a:t>
            </a:r>
            <a:r>
              <a:rPr lang="en-GB" sz="3900" b="1" dirty="0" smtClean="0">
                <a:latin typeface="Ink Free" panose="03080402000500000000" pitchFamily="66" charset="0"/>
              </a:rPr>
              <a:t>?</a:t>
            </a:r>
          </a:p>
          <a:p>
            <a:pPr algn="l"/>
            <a:endParaRPr lang="en-GB" sz="3900" b="1" dirty="0">
              <a:latin typeface="Ink Free" panose="03080402000500000000" pitchFamily="66" charset="0"/>
            </a:endParaRPr>
          </a:p>
          <a:p>
            <a:pPr algn="l"/>
            <a:r>
              <a:rPr lang="en-GB" sz="3900" b="1" dirty="0">
                <a:latin typeface="Ink Free" panose="03080402000500000000" pitchFamily="66" charset="0"/>
              </a:rPr>
              <a:t>3. God does not abandon His party plans, what does He do? </a:t>
            </a:r>
          </a:p>
          <a:p>
            <a:pPr algn="l"/>
            <a:r>
              <a:rPr lang="en-GB" dirty="0"/>
              <a:t> </a:t>
            </a:r>
          </a:p>
          <a:p>
            <a:endParaRPr lang="en-GB" dirty="0"/>
          </a:p>
        </p:txBody>
      </p:sp>
      <p:sp>
        <p:nvSpPr>
          <p:cNvPr id="4" name="TextBox 3"/>
          <p:cNvSpPr txBox="1"/>
          <p:nvPr/>
        </p:nvSpPr>
        <p:spPr>
          <a:xfrm>
            <a:off x="10668000" y="260059"/>
            <a:ext cx="1442906" cy="369115"/>
          </a:xfrm>
          <a:prstGeom prst="rect">
            <a:avLst/>
          </a:prstGeom>
          <a:noFill/>
        </p:spPr>
        <p:txBody>
          <a:bodyPr wrap="square" rtlCol="0">
            <a:spAutoFit/>
          </a:bodyPr>
          <a:lstStyle/>
          <a:p>
            <a:r>
              <a:rPr lang="en-GB" dirty="0" smtClean="0"/>
              <a:t>Activity </a:t>
            </a:r>
            <a:r>
              <a:rPr lang="en-GB" dirty="0" smtClean="0"/>
              <a:t>3</a:t>
            </a:r>
            <a:endParaRPr lang="en-GB" dirty="0"/>
          </a:p>
        </p:txBody>
      </p:sp>
      <p:sp>
        <p:nvSpPr>
          <p:cNvPr id="5" name="TextBox 4"/>
          <p:cNvSpPr txBox="1"/>
          <p:nvPr/>
        </p:nvSpPr>
        <p:spPr>
          <a:xfrm rot="21085635">
            <a:off x="327171" y="183006"/>
            <a:ext cx="2181137" cy="523220"/>
          </a:xfrm>
          <a:prstGeom prst="rect">
            <a:avLst/>
          </a:prstGeom>
          <a:noFill/>
        </p:spPr>
        <p:txBody>
          <a:bodyPr wrap="square" rtlCol="0">
            <a:spAutoFit/>
          </a:bodyPr>
          <a:lstStyle/>
          <a:p>
            <a:r>
              <a:rPr lang="en-GB" sz="2800" b="1" dirty="0" smtClean="0">
                <a:effectLst>
                  <a:outerShdw blurRad="38100" dist="38100" dir="2700000" algn="tl">
                    <a:srgbClr val="000000">
                      <a:alpha val="43137"/>
                    </a:srgbClr>
                  </a:outerShdw>
                </a:effectLst>
                <a:latin typeface="Ink Free" panose="03080402000500000000" pitchFamily="66" charset="0"/>
              </a:rPr>
              <a:t>Read v 5-7</a:t>
            </a:r>
            <a:endParaRPr lang="en-GB" sz="2800" b="1" dirty="0">
              <a:effectLst>
                <a:outerShdw blurRad="38100" dist="38100" dir="2700000" algn="tl">
                  <a:srgbClr val="000000">
                    <a:alpha val="43137"/>
                  </a:srgbClr>
                </a:outerShdw>
              </a:effectLst>
              <a:latin typeface="Ink Free" panose="03080402000500000000" pitchFamily="66" charset="0"/>
            </a:endParaRPr>
          </a:p>
        </p:txBody>
      </p:sp>
      <p:pic>
        <p:nvPicPr>
          <p:cNvPr id="6" name="Picture 5"/>
          <p:cNvPicPr>
            <a:picLocks noChangeAspect="1"/>
          </p:cNvPicPr>
          <p:nvPr/>
        </p:nvPicPr>
        <p:blipFill>
          <a:blip r:embed="rId2"/>
          <a:stretch>
            <a:fillRect/>
          </a:stretch>
        </p:blipFill>
        <p:spPr>
          <a:xfrm>
            <a:off x="4336453" y="260059"/>
            <a:ext cx="2847975" cy="1600200"/>
          </a:xfrm>
          <a:prstGeom prst="rect">
            <a:avLst/>
          </a:prstGeom>
          <a:ln>
            <a:noFill/>
          </a:ln>
          <a:effectLst>
            <a:softEdge rad="112500"/>
          </a:effectLst>
        </p:spPr>
      </p:pic>
    </p:spTree>
    <p:extLst>
      <p:ext uri="{BB962C8B-B14F-4D97-AF65-F5344CB8AC3E}">
        <p14:creationId xmlns:p14="http://schemas.microsoft.com/office/powerpoint/2010/main" val="4094624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0110" y="444616"/>
            <a:ext cx="9144000" cy="924551"/>
          </a:xfrm>
        </p:spPr>
        <p:txBody>
          <a:bodyPr>
            <a:normAutofit fontScale="90000"/>
          </a:bodyPr>
          <a:lstStyle/>
          <a:p>
            <a:r>
              <a:rPr lang="en-GB" b="1" dirty="0" smtClean="0">
                <a:effectLst>
                  <a:outerShdw blurRad="38100" dist="38100" dir="2700000" algn="tl">
                    <a:srgbClr val="000000">
                      <a:alpha val="43137"/>
                    </a:srgbClr>
                  </a:outerShdw>
                </a:effectLst>
                <a:latin typeface="Ink Free" panose="03080402000500000000" pitchFamily="66" charset="0"/>
              </a:rPr>
              <a:t>The Right Clothes</a:t>
            </a:r>
            <a:endParaRPr lang="en-GB" b="1" dirty="0">
              <a:effectLst>
                <a:outerShdw blurRad="38100" dist="38100" dir="2700000" algn="tl">
                  <a:srgbClr val="000000">
                    <a:alpha val="43137"/>
                  </a:srgbClr>
                </a:outerShdw>
              </a:effectLst>
              <a:latin typeface="Ink Free" panose="03080402000500000000" pitchFamily="66" charset="0"/>
            </a:endParaRPr>
          </a:p>
        </p:txBody>
      </p:sp>
      <p:sp>
        <p:nvSpPr>
          <p:cNvPr id="3" name="Subtitle 2"/>
          <p:cNvSpPr>
            <a:spLocks noGrp="1"/>
          </p:cNvSpPr>
          <p:nvPr>
            <p:ph type="subTitle" idx="1"/>
          </p:nvPr>
        </p:nvSpPr>
        <p:spPr>
          <a:xfrm>
            <a:off x="408264" y="1798405"/>
            <a:ext cx="11702642" cy="1255188"/>
          </a:xfrm>
        </p:spPr>
        <p:txBody>
          <a:bodyPr>
            <a:noAutofit/>
          </a:bodyPr>
          <a:lstStyle/>
          <a:p>
            <a:pPr algn="l"/>
            <a:r>
              <a:rPr lang="en-GB" sz="3600" dirty="0" smtClean="0">
                <a:latin typeface="Ink Free" panose="03080402000500000000" pitchFamily="66" charset="0"/>
              </a:rPr>
              <a:t>1</a:t>
            </a:r>
            <a:r>
              <a:rPr lang="en-GB" sz="3600" b="1" dirty="0">
                <a:latin typeface="Ink Free" panose="03080402000500000000" pitchFamily="66" charset="0"/>
              </a:rPr>
              <a:t>. </a:t>
            </a:r>
            <a:r>
              <a:rPr lang="en-GB" sz="3600" b="1" dirty="0" smtClean="0">
                <a:latin typeface="Ink Free" panose="03080402000500000000" pitchFamily="66" charset="0"/>
              </a:rPr>
              <a:t> Why </a:t>
            </a:r>
            <a:r>
              <a:rPr lang="en-GB" sz="3600" b="1" dirty="0">
                <a:latin typeface="Ink Free" panose="03080402000500000000" pitchFamily="66" charset="0"/>
              </a:rPr>
              <a:t>was the man thrown out of the feast in v11-13  </a:t>
            </a:r>
            <a:r>
              <a:rPr lang="en-GB" sz="3600" b="1" dirty="0" smtClean="0">
                <a:latin typeface="Ink Free" panose="03080402000500000000" pitchFamily="66" charset="0"/>
              </a:rPr>
              <a:t>  </a:t>
            </a:r>
          </a:p>
          <a:p>
            <a:pPr algn="l"/>
            <a:r>
              <a:rPr lang="en-GB" sz="3600" b="1" dirty="0">
                <a:latin typeface="Ink Free" panose="03080402000500000000" pitchFamily="66" charset="0"/>
              </a:rPr>
              <a:t> </a:t>
            </a:r>
            <a:r>
              <a:rPr lang="en-GB" sz="3600" b="1" dirty="0" smtClean="0">
                <a:latin typeface="Ink Free" panose="03080402000500000000" pitchFamily="66" charset="0"/>
              </a:rPr>
              <a:t>   (</a:t>
            </a:r>
            <a:r>
              <a:rPr lang="en-GB" sz="3600" b="1" dirty="0">
                <a:latin typeface="Ink Free" panose="03080402000500000000" pitchFamily="66" charset="0"/>
              </a:rPr>
              <a:t>see note in resources section)</a:t>
            </a:r>
          </a:p>
          <a:p>
            <a:pPr algn="l"/>
            <a:r>
              <a:rPr lang="en-GB" sz="3600" b="1" dirty="0">
                <a:latin typeface="Ink Free" panose="03080402000500000000" pitchFamily="66" charset="0"/>
              </a:rPr>
              <a:t>2. What do you think wearing the right clothes is really all </a:t>
            </a:r>
            <a:r>
              <a:rPr lang="en-GB" sz="3600" b="1" dirty="0" smtClean="0">
                <a:latin typeface="Ink Free" panose="03080402000500000000" pitchFamily="66" charset="0"/>
              </a:rPr>
              <a:t>  </a:t>
            </a:r>
          </a:p>
          <a:p>
            <a:pPr algn="l"/>
            <a:r>
              <a:rPr lang="en-GB" sz="3600" b="1" dirty="0">
                <a:latin typeface="Ink Free" panose="03080402000500000000" pitchFamily="66" charset="0"/>
              </a:rPr>
              <a:t> </a:t>
            </a:r>
            <a:r>
              <a:rPr lang="en-GB" sz="3600" b="1" dirty="0" smtClean="0">
                <a:latin typeface="Ink Free" panose="03080402000500000000" pitchFamily="66" charset="0"/>
              </a:rPr>
              <a:t>   about</a:t>
            </a:r>
            <a:r>
              <a:rPr lang="en-GB" sz="3600" b="1" dirty="0">
                <a:latin typeface="Ink Free" panose="03080402000500000000" pitchFamily="66" charset="0"/>
              </a:rPr>
              <a:t>? </a:t>
            </a:r>
          </a:p>
          <a:p>
            <a:pPr algn="l"/>
            <a:r>
              <a:rPr lang="en-GB" sz="3600" b="1" dirty="0" smtClean="0">
                <a:latin typeface="Ink Free" panose="03080402000500000000" pitchFamily="66" charset="0"/>
              </a:rPr>
              <a:t>3. What </a:t>
            </a:r>
            <a:r>
              <a:rPr lang="en-GB" sz="3600" b="1" dirty="0">
                <a:latin typeface="Ink Free" panose="03080402000500000000" pitchFamily="66" charset="0"/>
              </a:rPr>
              <a:t>would happen if you turned up to a wedding in your </a:t>
            </a:r>
            <a:endParaRPr lang="en-GB" sz="3600" b="1" dirty="0" smtClean="0">
              <a:latin typeface="Ink Free" panose="03080402000500000000" pitchFamily="66" charset="0"/>
            </a:endParaRPr>
          </a:p>
          <a:p>
            <a:pPr algn="l"/>
            <a:r>
              <a:rPr lang="en-GB" sz="3600" b="1" dirty="0">
                <a:latin typeface="Ink Free" panose="03080402000500000000" pitchFamily="66" charset="0"/>
              </a:rPr>
              <a:t> </a:t>
            </a:r>
            <a:r>
              <a:rPr lang="en-GB" sz="3600" b="1" dirty="0" smtClean="0">
                <a:latin typeface="Ink Free" panose="03080402000500000000" pitchFamily="66" charset="0"/>
              </a:rPr>
              <a:t>   DIY</a:t>
            </a:r>
            <a:r>
              <a:rPr lang="en-GB" sz="3600" b="1" dirty="0">
                <a:latin typeface="Ink Free" panose="03080402000500000000" pitchFamily="66" charset="0"/>
              </a:rPr>
              <a:t>, paint covered clothes or your dirty sports kit?  Why </a:t>
            </a:r>
            <a:endParaRPr lang="en-GB" sz="3600" b="1" dirty="0" smtClean="0">
              <a:latin typeface="Ink Free" panose="03080402000500000000" pitchFamily="66" charset="0"/>
            </a:endParaRPr>
          </a:p>
          <a:p>
            <a:pPr algn="l"/>
            <a:r>
              <a:rPr lang="en-GB" sz="3600" b="1" dirty="0">
                <a:latin typeface="Ink Free" panose="03080402000500000000" pitchFamily="66" charset="0"/>
              </a:rPr>
              <a:t> </a:t>
            </a:r>
            <a:r>
              <a:rPr lang="en-GB" sz="3600" b="1" dirty="0" smtClean="0">
                <a:latin typeface="Ink Free" panose="03080402000500000000" pitchFamily="66" charset="0"/>
              </a:rPr>
              <a:t>   is </a:t>
            </a:r>
            <a:r>
              <a:rPr lang="en-GB" sz="3600" b="1" dirty="0">
                <a:latin typeface="Ink Free" panose="03080402000500000000" pitchFamily="66" charset="0"/>
              </a:rPr>
              <a:t>wrong to do so? </a:t>
            </a:r>
          </a:p>
          <a:p>
            <a:pPr algn="l"/>
            <a:endParaRPr lang="en-GB" sz="3600" dirty="0">
              <a:latin typeface="Ink Free" panose="03080402000500000000" pitchFamily="66" charset="0"/>
            </a:endParaRPr>
          </a:p>
        </p:txBody>
      </p:sp>
      <p:sp>
        <p:nvSpPr>
          <p:cNvPr id="4" name="TextBox 3"/>
          <p:cNvSpPr txBox="1"/>
          <p:nvPr/>
        </p:nvSpPr>
        <p:spPr>
          <a:xfrm>
            <a:off x="10668000" y="260059"/>
            <a:ext cx="1442906" cy="369115"/>
          </a:xfrm>
          <a:prstGeom prst="rect">
            <a:avLst/>
          </a:prstGeom>
          <a:noFill/>
        </p:spPr>
        <p:txBody>
          <a:bodyPr wrap="square" rtlCol="0">
            <a:spAutoFit/>
          </a:bodyPr>
          <a:lstStyle/>
          <a:p>
            <a:r>
              <a:rPr lang="en-GB" dirty="0" smtClean="0"/>
              <a:t>Activity </a:t>
            </a:r>
            <a:r>
              <a:rPr lang="en-GB" dirty="0"/>
              <a:t>4</a:t>
            </a:r>
            <a:endParaRPr lang="en-GB" dirty="0"/>
          </a:p>
        </p:txBody>
      </p:sp>
      <p:pic>
        <p:nvPicPr>
          <p:cNvPr id="5" name="Picture 4"/>
          <p:cNvPicPr>
            <a:picLocks noChangeAspect="1"/>
          </p:cNvPicPr>
          <p:nvPr/>
        </p:nvPicPr>
        <p:blipFill>
          <a:blip r:embed="rId2"/>
          <a:stretch>
            <a:fillRect/>
          </a:stretch>
        </p:blipFill>
        <p:spPr>
          <a:xfrm>
            <a:off x="430634" y="178832"/>
            <a:ext cx="2216179" cy="1456118"/>
          </a:xfrm>
          <a:prstGeom prst="rect">
            <a:avLst/>
          </a:prstGeom>
          <a:ln>
            <a:noFill/>
          </a:ln>
          <a:effectLst>
            <a:softEdge rad="112500"/>
          </a:effectLst>
        </p:spPr>
      </p:pic>
    </p:spTree>
    <p:extLst>
      <p:ext uri="{BB962C8B-B14F-4D97-AF65-F5344CB8AC3E}">
        <p14:creationId xmlns:p14="http://schemas.microsoft.com/office/powerpoint/2010/main" val="1023901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0110" y="444616"/>
            <a:ext cx="9144000" cy="924551"/>
          </a:xfrm>
        </p:spPr>
        <p:txBody>
          <a:bodyPr>
            <a:normAutofit/>
          </a:bodyPr>
          <a:lstStyle/>
          <a:p>
            <a:r>
              <a:rPr lang="en-GB" b="1" dirty="0" smtClean="0">
                <a:effectLst>
                  <a:outerShdw blurRad="38100" dist="38100" dir="2700000" algn="tl">
                    <a:srgbClr val="000000">
                      <a:alpha val="43137"/>
                    </a:srgbClr>
                  </a:outerShdw>
                </a:effectLst>
                <a:latin typeface="Ink Free" panose="03080402000500000000" pitchFamily="66" charset="0"/>
              </a:rPr>
              <a:t>A picture of our future</a:t>
            </a:r>
            <a:endParaRPr lang="en-GB" b="1" dirty="0">
              <a:effectLst>
                <a:outerShdw blurRad="38100" dist="38100" dir="2700000" algn="tl">
                  <a:srgbClr val="000000">
                    <a:alpha val="43137"/>
                  </a:srgbClr>
                </a:outerShdw>
              </a:effectLst>
              <a:latin typeface="Ink Free" panose="03080402000500000000" pitchFamily="66" charset="0"/>
            </a:endParaRPr>
          </a:p>
        </p:txBody>
      </p:sp>
      <p:sp>
        <p:nvSpPr>
          <p:cNvPr id="3" name="Subtitle 2"/>
          <p:cNvSpPr>
            <a:spLocks noGrp="1"/>
          </p:cNvSpPr>
          <p:nvPr>
            <p:ph type="subTitle" idx="1"/>
          </p:nvPr>
        </p:nvSpPr>
        <p:spPr>
          <a:xfrm>
            <a:off x="668324" y="3361640"/>
            <a:ext cx="11702642" cy="1255188"/>
          </a:xfrm>
        </p:spPr>
        <p:txBody>
          <a:bodyPr>
            <a:noAutofit/>
          </a:bodyPr>
          <a:lstStyle/>
          <a:p>
            <a:pPr algn="l"/>
            <a:r>
              <a:rPr lang="en-GB" i="1" dirty="0"/>
              <a:t>After this I looked, and behold, a great multitude that no one could number, from every nation, from all tribes and peoples and languages, standing before the throne and before the Lamb, clothed in white robes, with palm branches in their hands,  </a:t>
            </a:r>
            <a:r>
              <a:rPr lang="en-GB" dirty="0"/>
              <a:t>Revelation 7:9 </a:t>
            </a:r>
          </a:p>
          <a:p>
            <a:pPr algn="l"/>
            <a:endParaRPr lang="en-GB" sz="3600" dirty="0">
              <a:latin typeface="Ink Free" panose="03080402000500000000" pitchFamily="66" charset="0"/>
            </a:endParaRPr>
          </a:p>
        </p:txBody>
      </p:sp>
      <p:sp>
        <p:nvSpPr>
          <p:cNvPr id="4" name="TextBox 3"/>
          <p:cNvSpPr txBox="1"/>
          <p:nvPr/>
        </p:nvSpPr>
        <p:spPr>
          <a:xfrm>
            <a:off x="10668000" y="260059"/>
            <a:ext cx="1442906" cy="369115"/>
          </a:xfrm>
          <a:prstGeom prst="rect">
            <a:avLst/>
          </a:prstGeom>
          <a:noFill/>
        </p:spPr>
        <p:txBody>
          <a:bodyPr wrap="square" rtlCol="0">
            <a:spAutoFit/>
          </a:bodyPr>
          <a:lstStyle/>
          <a:p>
            <a:r>
              <a:rPr lang="en-GB" dirty="0" smtClean="0"/>
              <a:t>Takeaway</a:t>
            </a:r>
            <a:endParaRPr lang="en-GB" dirty="0"/>
          </a:p>
        </p:txBody>
      </p:sp>
      <p:pic>
        <p:nvPicPr>
          <p:cNvPr id="5" name="Picture 4"/>
          <p:cNvPicPr>
            <a:picLocks noChangeAspect="1"/>
          </p:cNvPicPr>
          <p:nvPr/>
        </p:nvPicPr>
        <p:blipFill>
          <a:blip r:embed="rId2"/>
          <a:stretch>
            <a:fillRect/>
          </a:stretch>
        </p:blipFill>
        <p:spPr>
          <a:xfrm>
            <a:off x="4709020" y="1369166"/>
            <a:ext cx="2690070" cy="1767483"/>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4839617" y="4616828"/>
            <a:ext cx="2428875" cy="1885950"/>
          </a:xfrm>
          <a:prstGeom prst="rect">
            <a:avLst/>
          </a:prstGeom>
          <a:ln>
            <a:noFill/>
          </a:ln>
          <a:effectLst>
            <a:softEdge rad="112500"/>
          </a:effectLst>
        </p:spPr>
      </p:pic>
    </p:spTree>
    <p:extLst>
      <p:ext uri="{BB962C8B-B14F-4D97-AF65-F5344CB8AC3E}">
        <p14:creationId xmlns:p14="http://schemas.microsoft.com/office/powerpoint/2010/main" val="3640521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155</Words>
  <Application>Microsoft Office PowerPoint</Application>
  <PresentationFormat>Widescreen</PresentationFormat>
  <Paragraphs>43</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Ink Free</vt:lpstr>
      <vt:lpstr>Office Theme</vt:lpstr>
      <vt:lpstr>The Parable of the Wedding Feast.  Matthew 22:1-14</vt:lpstr>
      <vt:lpstr>PowerPoint Presentation</vt:lpstr>
      <vt:lpstr>PowerPoint Presentation</vt:lpstr>
      <vt:lpstr>Read the Parable.  Matthew 22:1-14</vt:lpstr>
      <vt:lpstr>PowerPoint Presentation</vt:lpstr>
      <vt:lpstr>PowerPoint Presentation</vt:lpstr>
      <vt:lpstr>The Right Clothes</vt:lpstr>
      <vt:lpstr>A picture of our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Jez</dc:creator>
  <cp:lastModifiedBy>Jez</cp:lastModifiedBy>
  <cp:revision>20</cp:revision>
  <dcterms:created xsi:type="dcterms:W3CDTF">2024-11-20T13:50:29Z</dcterms:created>
  <dcterms:modified xsi:type="dcterms:W3CDTF">2025-01-08T16:34:47Z</dcterms:modified>
</cp:coreProperties>
</file>