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58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81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60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54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72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15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36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19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81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77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37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21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704DD-042D-48C5-9E3C-781344D62E1F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56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fs5-YMR8Q8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T2O-9uzYAk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2187" y="1460566"/>
            <a:ext cx="10538564" cy="23876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The Parables of: 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The Persistent Widow. 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The Pharisee and the tax collector.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Luke 18:1-14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.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901" r="2978"/>
          <a:stretch/>
        </p:blipFill>
        <p:spPr>
          <a:xfrm>
            <a:off x="275571" y="3848166"/>
            <a:ext cx="4008329" cy="23598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6191"/>
          <a:stretch/>
        </p:blipFill>
        <p:spPr>
          <a:xfrm>
            <a:off x="8824524" y="3848166"/>
            <a:ext cx="2620092" cy="26277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805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3274"/>
          </a:xfrm>
        </p:spPr>
        <p:txBody>
          <a:bodyPr>
            <a:normAutofit/>
          </a:bodyPr>
          <a:lstStyle/>
          <a:p>
            <a:r>
              <a:rPr lang="en-GB" b="1" dirty="0">
                <a:hlinkClick r:id="rId2"/>
              </a:rPr>
              <a:t>A</a:t>
            </a:r>
            <a:r>
              <a:rPr lang="en-GB" b="1" dirty="0" smtClean="0">
                <a:hlinkClick r:id="rId2"/>
              </a:rPr>
              <a:t>re we there yet?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03" y="2837950"/>
            <a:ext cx="10989501" cy="1655762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Ink Free" panose="03080402000500000000" pitchFamily="66" charset="0"/>
              </a:rPr>
              <a:t>What qualities do the children and the man show?</a:t>
            </a:r>
            <a:endParaRPr lang="en-GB" sz="3600" b="1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69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5233" y="375781"/>
            <a:ext cx="9144000" cy="1025219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I’ll never get tired of…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009" y="1561041"/>
            <a:ext cx="10888910" cy="5052701"/>
          </a:xfrm>
        </p:spPr>
        <p:txBody>
          <a:bodyPr>
            <a:normAutofit fontScale="77500" lnSpcReduction="20000"/>
          </a:bodyPr>
          <a:lstStyle/>
          <a:p>
            <a:pPr algn="l"/>
            <a:endParaRPr lang="en-GB" sz="6700" dirty="0"/>
          </a:p>
          <a:p>
            <a:pPr algn="l"/>
            <a:r>
              <a:rPr lang="en-GB" sz="4600" dirty="0"/>
              <a:t> </a:t>
            </a:r>
            <a:r>
              <a:rPr lang="en-GB" sz="4600" dirty="0"/>
              <a:t>1.  </a:t>
            </a:r>
            <a:r>
              <a:rPr lang="en-GB" sz="4600" b="1" dirty="0">
                <a:latin typeface="Ink Free" panose="03080402000500000000" pitchFamily="66" charset="0"/>
              </a:rPr>
              <a:t>What do you think you would never get tired of</a:t>
            </a:r>
            <a:r>
              <a:rPr lang="en-GB" sz="4600" b="1" dirty="0" smtClean="0">
                <a:latin typeface="Ink Free" panose="03080402000500000000" pitchFamily="66" charset="0"/>
              </a:rPr>
              <a:t>?</a:t>
            </a:r>
          </a:p>
          <a:p>
            <a:pPr algn="l"/>
            <a:r>
              <a:rPr lang="en-GB" sz="4600" b="1" dirty="0">
                <a:latin typeface="Ink Free" panose="03080402000500000000" pitchFamily="66" charset="0"/>
              </a:rPr>
              <a:t> </a:t>
            </a:r>
            <a:r>
              <a:rPr lang="en-GB" sz="4600" b="1" dirty="0" smtClean="0">
                <a:latin typeface="Ink Free" panose="03080402000500000000" pitchFamily="66" charset="0"/>
              </a:rPr>
              <a:t>      (</a:t>
            </a:r>
            <a:r>
              <a:rPr lang="en-GB" sz="4600" b="1" dirty="0" err="1" smtClean="0">
                <a:latin typeface="Ink Free" panose="03080402000500000000" pitchFamily="66" charset="0"/>
              </a:rPr>
              <a:t>e.g</a:t>
            </a:r>
            <a:r>
              <a:rPr lang="en-GB" sz="4600" b="1" dirty="0" smtClean="0">
                <a:latin typeface="Ink Free" panose="03080402000500000000" pitchFamily="66" charset="0"/>
              </a:rPr>
              <a:t>: </a:t>
            </a:r>
            <a:r>
              <a:rPr lang="en-GB" sz="4600" b="1" dirty="0">
                <a:latin typeface="Ink Free" panose="03080402000500000000" pitchFamily="66" charset="0"/>
              </a:rPr>
              <a:t>eating pizza, playing Xbox, watching TV</a:t>
            </a:r>
            <a:r>
              <a:rPr lang="en-GB" sz="4600" b="1" dirty="0" smtClean="0">
                <a:latin typeface="Ink Free" panose="03080402000500000000" pitchFamily="66" charset="0"/>
              </a:rPr>
              <a:t>)</a:t>
            </a:r>
          </a:p>
          <a:p>
            <a:pPr algn="l"/>
            <a:endParaRPr lang="en-GB" sz="4600" b="1" dirty="0" smtClean="0">
              <a:latin typeface="Ink Free" panose="03080402000500000000" pitchFamily="66" charset="0"/>
            </a:endParaRPr>
          </a:p>
          <a:p>
            <a:pPr algn="l"/>
            <a:r>
              <a:rPr lang="en-GB" sz="4600" b="1" dirty="0" smtClean="0">
                <a:latin typeface="Ink Free" panose="03080402000500000000" pitchFamily="66" charset="0"/>
              </a:rPr>
              <a:t> </a:t>
            </a:r>
            <a:r>
              <a:rPr lang="en-GB" sz="4600" b="1" dirty="0">
                <a:latin typeface="Ink Free" panose="03080402000500000000" pitchFamily="66" charset="0"/>
              </a:rPr>
              <a:t>2. Why? What makes it so important in your life</a:t>
            </a:r>
            <a:r>
              <a:rPr lang="en-GB" sz="4600" b="1" dirty="0" smtClean="0">
                <a:latin typeface="Ink Free" panose="03080402000500000000" pitchFamily="66" charset="0"/>
              </a:rPr>
              <a:t>?</a:t>
            </a:r>
          </a:p>
          <a:p>
            <a:pPr algn="l"/>
            <a:endParaRPr lang="en-GB" sz="4600" b="1" dirty="0">
              <a:latin typeface="Ink Free" panose="03080402000500000000" pitchFamily="66" charset="0"/>
            </a:endParaRPr>
          </a:p>
          <a:p>
            <a:pPr algn="l"/>
            <a:r>
              <a:rPr lang="en-GB" sz="4600" b="1" dirty="0">
                <a:latin typeface="Ink Free" panose="03080402000500000000" pitchFamily="66" charset="0"/>
              </a:rPr>
              <a:t> </a:t>
            </a:r>
            <a:r>
              <a:rPr lang="en-GB" sz="4600" b="1" dirty="0" smtClean="0">
                <a:latin typeface="Ink Free" panose="03080402000500000000" pitchFamily="66" charset="0"/>
              </a:rPr>
              <a:t>3</a:t>
            </a:r>
            <a:r>
              <a:rPr lang="en-GB" sz="4600" b="1" dirty="0">
                <a:latin typeface="Ink Free" panose="03080402000500000000" pitchFamily="66" charset="0"/>
              </a:rPr>
              <a:t>. Is there anything you thought you would never </a:t>
            </a:r>
            <a:endParaRPr lang="en-GB" sz="4600" b="1" dirty="0" smtClean="0">
              <a:latin typeface="Ink Free" panose="03080402000500000000" pitchFamily="66" charset="0"/>
            </a:endParaRPr>
          </a:p>
          <a:p>
            <a:pPr algn="l"/>
            <a:r>
              <a:rPr lang="en-GB" sz="4600" b="1" dirty="0">
                <a:latin typeface="Ink Free" panose="03080402000500000000" pitchFamily="66" charset="0"/>
              </a:rPr>
              <a:t> </a:t>
            </a:r>
            <a:r>
              <a:rPr lang="en-GB" sz="4600" b="1" dirty="0" smtClean="0">
                <a:latin typeface="Ink Free" panose="03080402000500000000" pitchFamily="66" charset="0"/>
              </a:rPr>
              <a:t>    stop </a:t>
            </a:r>
            <a:r>
              <a:rPr lang="en-GB" sz="4600" b="1" dirty="0">
                <a:latin typeface="Ink Free" panose="03080402000500000000" pitchFamily="66" charset="0"/>
              </a:rPr>
              <a:t>doing, but now have?</a:t>
            </a:r>
          </a:p>
          <a:p>
            <a:r>
              <a:rPr lang="en-GB" sz="40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9233" y="375781"/>
            <a:ext cx="1352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Activity 1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0510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503017" y="411061"/>
            <a:ext cx="1442906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Activity 2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61370" y="411061"/>
            <a:ext cx="9144000" cy="956958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Read Luke 18:1-8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001" y="316473"/>
            <a:ext cx="1688738" cy="13900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8099" y="2136339"/>
            <a:ext cx="115114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latin typeface="Ink Free" panose="03080402000500000000" pitchFamily="66" charset="0"/>
              </a:rPr>
              <a:t>1.  What do you think the parable means?</a:t>
            </a:r>
          </a:p>
          <a:p>
            <a:r>
              <a:rPr lang="en-GB" sz="3600" b="1" dirty="0" smtClean="0">
                <a:latin typeface="Ink Free" panose="03080402000500000000" pitchFamily="66" charset="0"/>
              </a:rPr>
              <a:t>2.  Why </a:t>
            </a:r>
            <a:r>
              <a:rPr lang="en-GB" sz="3600" b="1" dirty="0">
                <a:latin typeface="Ink Free" panose="03080402000500000000" pitchFamily="66" charset="0"/>
              </a:rPr>
              <a:t>was the woman so determined? </a:t>
            </a:r>
          </a:p>
          <a:p>
            <a:r>
              <a:rPr lang="en-GB" sz="3600" b="1" dirty="0" smtClean="0">
                <a:latin typeface="Ink Free" panose="03080402000500000000" pitchFamily="66" charset="0"/>
              </a:rPr>
              <a:t>3.  Why </a:t>
            </a:r>
            <a:r>
              <a:rPr lang="en-GB" sz="3600" b="1" dirty="0">
                <a:latin typeface="Ink Free" panose="03080402000500000000" pitchFamily="66" charset="0"/>
              </a:rPr>
              <a:t>did the judge eventually give in? </a:t>
            </a:r>
          </a:p>
          <a:p>
            <a:r>
              <a:rPr lang="en-GB" sz="3600" b="1" dirty="0" smtClean="0">
                <a:latin typeface="Ink Free" panose="03080402000500000000" pitchFamily="66" charset="0"/>
              </a:rPr>
              <a:t>4.  Is </a:t>
            </a:r>
            <a:r>
              <a:rPr lang="en-GB" sz="3600" b="1" dirty="0">
                <a:latin typeface="Ink Free" panose="03080402000500000000" pitchFamily="66" charset="0"/>
              </a:rPr>
              <a:t>God like the judge, or is He different?  If so, how?</a:t>
            </a:r>
          </a:p>
          <a:p>
            <a:r>
              <a:rPr lang="en-GB" sz="3600" b="1" dirty="0" smtClean="0">
                <a:latin typeface="Ink Free" panose="03080402000500000000" pitchFamily="66" charset="0"/>
              </a:rPr>
              <a:t>5.  Make </a:t>
            </a:r>
            <a:r>
              <a:rPr lang="en-GB" sz="3600" b="1" dirty="0">
                <a:latin typeface="Ink Free" panose="03080402000500000000" pitchFamily="66" charset="0"/>
              </a:rPr>
              <a:t>up a summary sentence for the parable.  </a:t>
            </a:r>
            <a:endParaRPr lang="en-GB" sz="3600" b="1" dirty="0" smtClean="0">
              <a:latin typeface="Ink Free" panose="03080402000500000000" pitchFamily="66" charset="0"/>
            </a:endParaRPr>
          </a:p>
          <a:p>
            <a:endParaRPr lang="en-GB" sz="3600" b="1" dirty="0" smtClean="0">
              <a:latin typeface="Ink Free" panose="03080402000500000000" pitchFamily="66" charset="0"/>
            </a:endParaRPr>
          </a:p>
          <a:p>
            <a:r>
              <a:rPr lang="en-GB" sz="3600" b="1" dirty="0" smtClean="0">
                <a:latin typeface="Ink Free" panose="03080402000500000000" pitchFamily="66" charset="0"/>
              </a:rPr>
              <a:t>Write </a:t>
            </a:r>
            <a:r>
              <a:rPr lang="en-GB" sz="3600" b="1" dirty="0">
                <a:latin typeface="Ink Free" panose="03080402000500000000" pitchFamily="66" charset="0"/>
              </a:rPr>
              <a:t>it on a sheet of </a:t>
            </a:r>
            <a:r>
              <a:rPr lang="en-GB" sz="3600" b="1" dirty="0" smtClean="0">
                <a:latin typeface="Ink Free" panose="03080402000500000000" pitchFamily="66" charset="0"/>
              </a:rPr>
              <a:t> </a:t>
            </a:r>
            <a:r>
              <a:rPr lang="en-GB" sz="3600" b="1" dirty="0">
                <a:latin typeface="Ink Free" panose="03080402000500000000" pitchFamily="66" charset="0"/>
              </a:rPr>
              <a:t>paper, stick them up around the room. Look at each others, are they similar?</a:t>
            </a:r>
          </a:p>
        </p:txBody>
      </p:sp>
    </p:spTree>
    <p:extLst>
      <p:ext uri="{BB962C8B-B14F-4D97-AF65-F5344CB8AC3E}">
        <p14:creationId xmlns:p14="http://schemas.microsoft.com/office/powerpoint/2010/main" val="377796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3671"/>
            <a:ext cx="9144000" cy="1655762"/>
          </a:xfrm>
        </p:spPr>
        <p:txBody>
          <a:bodyPr>
            <a:normAutofit/>
          </a:bodyPr>
          <a:lstStyle/>
          <a:p>
            <a:r>
              <a:rPr lang="en-GB" sz="3200" dirty="0">
                <a:hlinkClick r:id="rId2"/>
              </a:rPr>
              <a:t>https://youtu.be/HT2O-9uzYAk</a:t>
            </a:r>
            <a:endParaRPr lang="en-GB" sz="3200" dirty="0"/>
          </a:p>
        </p:txBody>
      </p:sp>
      <p:sp>
        <p:nvSpPr>
          <p:cNvPr id="2" name="Rectangle 1"/>
          <p:cNvSpPr/>
          <p:nvPr/>
        </p:nvSpPr>
        <p:spPr>
          <a:xfrm>
            <a:off x="10668000" y="263140"/>
            <a:ext cx="1080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Activity </a:t>
            </a:r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95595" y="416399"/>
            <a:ext cx="436529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Read Luke 18:9-14</a:t>
            </a:r>
          </a:p>
          <a:p>
            <a:endParaRPr lang="en-GB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  <a:p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  <a:p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255" y="2333685"/>
            <a:ext cx="113854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latin typeface="Ink Free" panose="03080402000500000000" pitchFamily="66" charset="0"/>
              </a:rPr>
              <a:t>C</a:t>
            </a:r>
            <a:r>
              <a:rPr lang="en-GB" sz="3600" b="1" dirty="0" smtClean="0">
                <a:latin typeface="Ink Free" panose="03080402000500000000" pitchFamily="66" charset="0"/>
              </a:rPr>
              <a:t>omplete </a:t>
            </a:r>
            <a:r>
              <a:rPr lang="en-GB" sz="3600" b="1" dirty="0">
                <a:latin typeface="Ink Free" panose="03080402000500000000" pitchFamily="66" charset="0"/>
              </a:rPr>
              <a:t>these </a:t>
            </a:r>
            <a:r>
              <a:rPr lang="en-GB" sz="3600" b="1" dirty="0" smtClean="0">
                <a:latin typeface="Ink Free" panose="03080402000500000000" pitchFamily="66" charset="0"/>
              </a:rPr>
              <a:t>sentences </a:t>
            </a:r>
            <a:r>
              <a:rPr lang="en-GB" sz="3600" b="1" dirty="0">
                <a:latin typeface="Ink Free" panose="03080402000500000000" pitchFamily="66" charset="0"/>
              </a:rPr>
              <a:t>and then discuss what they mean.</a:t>
            </a:r>
          </a:p>
          <a:p>
            <a:r>
              <a:rPr lang="en-GB" sz="3600" b="1" dirty="0">
                <a:latin typeface="Ink Free" panose="03080402000500000000" pitchFamily="66" charset="0"/>
              </a:rPr>
              <a:t>When we pray we must be…   </a:t>
            </a:r>
            <a:endParaRPr lang="en-GB" sz="3600" b="1" dirty="0" smtClean="0">
              <a:latin typeface="Ink Free" panose="03080402000500000000" pitchFamily="66" charset="0"/>
            </a:endParaRPr>
          </a:p>
          <a:p>
            <a:r>
              <a:rPr lang="en-GB" sz="3600" b="1" dirty="0" smtClean="0">
                <a:latin typeface="Ink Free" panose="03080402000500000000" pitchFamily="66" charset="0"/>
              </a:rPr>
              <a:t>When </a:t>
            </a:r>
            <a:r>
              <a:rPr lang="en-GB" sz="3600" b="1" dirty="0">
                <a:latin typeface="Ink Free" panose="03080402000500000000" pitchFamily="66" charset="0"/>
              </a:rPr>
              <a:t>we pray we must not… </a:t>
            </a:r>
            <a:endParaRPr lang="en-GB" sz="3600" b="1" dirty="0" smtClean="0">
              <a:latin typeface="Ink Free" panose="03080402000500000000" pitchFamily="66" charset="0"/>
            </a:endParaRPr>
          </a:p>
          <a:p>
            <a:r>
              <a:rPr lang="en-GB" sz="3600" b="1" dirty="0" smtClean="0">
                <a:latin typeface="Ink Free" panose="03080402000500000000" pitchFamily="66" charset="0"/>
              </a:rPr>
              <a:t>We </a:t>
            </a:r>
            <a:r>
              <a:rPr lang="en-GB" sz="3600" b="1" dirty="0">
                <a:latin typeface="Ink Free" panose="03080402000500000000" pitchFamily="66" charset="0"/>
              </a:rPr>
              <a:t>must confess our… and not rely on our own…. </a:t>
            </a:r>
            <a:endParaRPr lang="en-GB" sz="3600" b="1" dirty="0" smtClean="0">
              <a:latin typeface="Ink Free" panose="03080402000500000000" pitchFamily="66" charset="0"/>
            </a:endParaRPr>
          </a:p>
          <a:p>
            <a:endParaRPr lang="en-GB" sz="36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11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197" y="1928366"/>
            <a:ext cx="4848902" cy="36676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7529"/>
            <a:ext cx="9144000" cy="1142964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Clean mug… Dirty mug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36919" y="1737344"/>
            <a:ext cx="6025019" cy="462587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Ink Free" panose="03080402000500000000" pitchFamily="66" charset="0"/>
              </a:rPr>
              <a:t>How do we make people think we are nice and good?</a:t>
            </a:r>
          </a:p>
          <a:p>
            <a:endParaRPr lang="en-GB" sz="3600" b="1" dirty="0" smtClean="0">
              <a:latin typeface="Ink Free" panose="03080402000500000000" pitchFamily="66" charset="0"/>
            </a:endParaRPr>
          </a:p>
          <a:p>
            <a:r>
              <a:rPr lang="en-GB" sz="3600" b="1" dirty="0" smtClean="0">
                <a:latin typeface="Ink Free" panose="03080402000500000000" pitchFamily="66" charset="0"/>
              </a:rPr>
              <a:t>What are the things that make us dirty on the inside?</a:t>
            </a:r>
          </a:p>
          <a:p>
            <a:endParaRPr lang="en-GB" sz="3600" b="1" dirty="0">
              <a:latin typeface="Ink Free" panose="03080402000500000000" pitchFamily="66" charset="0"/>
            </a:endParaRPr>
          </a:p>
          <a:p>
            <a:r>
              <a:rPr lang="en-GB" sz="3600" b="1" dirty="0" smtClean="0">
                <a:latin typeface="Ink Free" panose="03080402000500000000" pitchFamily="66" charset="0"/>
              </a:rPr>
              <a:t>What is </a:t>
            </a:r>
            <a:r>
              <a:rPr lang="en-GB" sz="3600" b="1" dirty="0">
                <a:latin typeface="Ink Free" panose="03080402000500000000" pitchFamily="66" charset="0"/>
              </a:rPr>
              <a:t>J</a:t>
            </a:r>
            <a:r>
              <a:rPr lang="en-GB" sz="3600" b="1" dirty="0" smtClean="0">
                <a:latin typeface="Ink Free" panose="03080402000500000000" pitchFamily="66" charset="0"/>
              </a:rPr>
              <a:t>esus more concerned about? </a:t>
            </a:r>
            <a:endParaRPr lang="en-GB" sz="3600" b="1" dirty="0">
              <a:latin typeface="Ink Free" panose="03080402000500000000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0" y="263140"/>
            <a:ext cx="1080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Activity 4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9462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948" y="371525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Create in me a pure heart, O God,</a:t>
            </a:r>
            <a:br>
              <a:rPr lang="en-GB" b="1" dirty="0"/>
            </a:br>
            <a:r>
              <a:rPr lang="en-GB" b="1" dirty="0"/>
              <a:t>    and renew a steadfast spirit within me.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 </a:t>
            </a:r>
            <a:r>
              <a:rPr lang="en-GB" b="1" dirty="0"/>
              <a:t>Psalm 51:10    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0668000" y="263140"/>
            <a:ext cx="1114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smtClean="0"/>
              <a:t>Takeaway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2390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205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Ink Free</vt:lpstr>
      <vt:lpstr>Office Theme</vt:lpstr>
      <vt:lpstr>The Parables of:  The Persistent Widow.  The Pharisee and the tax collector. Luke 18:1-14</vt:lpstr>
      <vt:lpstr>Are we there yet?</vt:lpstr>
      <vt:lpstr>I’ll never get tired of…</vt:lpstr>
      <vt:lpstr>Read Luke 18:1-8</vt:lpstr>
      <vt:lpstr>PowerPoint Presentation</vt:lpstr>
      <vt:lpstr>Clean mug… Dirty mug</vt:lpstr>
      <vt:lpstr>Create in me a pure heart, O God,     and renew a steadfast spirit within me.    Psalm 51:10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Jez</dc:creator>
  <cp:lastModifiedBy>Jez</cp:lastModifiedBy>
  <cp:revision>18</cp:revision>
  <dcterms:created xsi:type="dcterms:W3CDTF">2024-11-20T13:50:29Z</dcterms:created>
  <dcterms:modified xsi:type="dcterms:W3CDTF">2025-01-10T12:30:01Z</dcterms:modified>
</cp:coreProperties>
</file>