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9" r:id="rId5"/>
    <p:sldId id="258" r:id="rId6"/>
    <p:sldId id="261"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A704DD-042D-48C5-9E3C-781344D62E1F}"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2620818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A704DD-042D-48C5-9E3C-781344D62E1F}"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348560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A704DD-042D-48C5-9E3C-781344D62E1F}"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57354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A704DD-042D-48C5-9E3C-781344D62E1F}"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1120726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A704DD-042D-48C5-9E3C-781344D62E1F}"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281315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A704DD-042D-48C5-9E3C-781344D62E1F}"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160036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A704DD-042D-48C5-9E3C-781344D62E1F}" type="datetimeFigureOut">
              <a:rPr lang="en-GB" smtClean="0"/>
              <a:t>08/01/2025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131719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A704DD-042D-48C5-9E3C-781344D62E1F}" type="datetimeFigureOut">
              <a:rPr lang="en-GB" smtClean="0"/>
              <a:t>08/01/2025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91281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704DD-042D-48C5-9E3C-781344D62E1F}" type="datetimeFigureOut">
              <a:rPr lang="en-GB" smtClean="0"/>
              <a:t>08/01/2025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413577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A704DD-042D-48C5-9E3C-781344D62E1F}"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401537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A704DD-042D-48C5-9E3C-781344D62E1F}"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270121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704DD-042D-48C5-9E3C-781344D62E1F}" type="datetimeFigureOut">
              <a:rPr lang="en-GB" smtClean="0"/>
              <a:t>08/01/2025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31DC0-6C8A-4F17-990A-F716AE11E103}" type="slidenum">
              <a:rPr lang="en-GB" smtClean="0"/>
              <a:t>‹#›</a:t>
            </a:fld>
            <a:endParaRPr lang="en-GB"/>
          </a:p>
        </p:txBody>
      </p:sp>
    </p:spTree>
    <p:extLst>
      <p:ext uri="{BB962C8B-B14F-4D97-AF65-F5344CB8AC3E}">
        <p14:creationId xmlns:p14="http://schemas.microsoft.com/office/powerpoint/2010/main" val="1497561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DoQwKe0lggw" TargetMode="External"/><Relationship Id="rId2" Type="http://schemas.openxmlformats.org/officeDocument/2006/relationships/hyperlink" Target="https://www.youtube.com/watch?v=_lOT2p_FCvA" TargetMode="Externa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21114"/>
            <a:ext cx="9144000" cy="2387600"/>
          </a:xfrm>
        </p:spPr>
        <p:txBody>
          <a:bodyPr>
            <a:normAutofit fontScale="90000"/>
          </a:bodyPr>
          <a:lstStyle/>
          <a:p>
            <a:r>
              <a:rPr lang="en-GB" b="1" dirty="0" smtClean="0">
                <a:effectLst>
                  <a:outerShdw blurRad="38100" dist="38100" dir="2700000" algn="tl">
                    <a:srgbClr val="000000">
                      <a:alpha val="43137"/>
                    </a:srgbClr>
                  </a:outerShdw>
                </a:effectLst>
                <a:latin typeface="Ink Free" panose="03080402000500000000" pitchFamily="66" charset="0"/>
              </a:rPr>
              <a:t>The Parable of the Tenants in the Vineyard</a:t>
            </a:r>
            <a:br>
              <a:rPr lang="en-GB" b="1" dirty="0" smtClean="0">
                <a:effectLst>
                  <a:outerShdw blurRad="38100" dist="38100" dir="2700000" algn="tl">
                    <a:srgbClr val="000000">
                      <a:alpha val="43137"/>
                    </a:srgbClr>
                  </a:outerShdw>
                </a:effectLst>
                <a:latin typeface="Ink Free" panose="03080402000500000000" pitchFamily="66" charset="0"/>
              </a:rPr>
            </a:br>
            <a:r>
              <a:rPr lang="en-GB" b="1" dirty="0" smtClean="0">
                <a:effectLst>
                  <a:outerShdw blurRad="38100" dist="38100" dir="2700000" algn="tl">
                    <a:srgbClr val="000000">
                      <a:alpha val="43137"/>
                    </a:srgbClr>
                  </a:outerShdw>
                </a:effectLst>
                <a:latin typeface="Ink Free" panose="03080402000500000000" pitchFamily="66" charset="0"/>
              </a:rPr>
              <a:t>Luke 20:9-19</a:t>
            </a:r>
            <a:endParaRPr lang="en-GB" b="1" dirty="0">
              <a:effectLst>
                <a:outerShdw blurRad="38100" dist="38100" dir="2700000" algn="tl">
                  <a:srgbClr val="000000">
                    <a:alpha val="43137"/>
                  </a:srgbClr>
                </a:outerShdw>
              </a:effectLst>
              <a:latin typeface="Ink Free" panose="03080402000500000000" pitchFamily="66" charset="0"/>
            </a:endParaRPr>
          </a:p>
        </p:txBody>
      </p:sp>
      <p:sp>
        <p:nvSpPr>
          <p:cNvPr id="3" name="Subtitle 2"/>
          <p:cNvSpPr>
            <a:spLocks noGrp="1"/>
          </p:cNvSpPr>
          <p:nvPr>
            <p:ph type="subTitle" idx="1"/>
          </p:nvPr>
        </p:nvSpPr>
        <p:spPr/>
        <p:txBody>
          <a:bodyPr>
            <a:normAutofit/>
          </a:bodyPr>
          <a:lstStyle/>
          <a:p>
            <a:r>
              <a:rPr lang="en-GB" sz="3200" b="1" dirty="0" smtClean="0">
                <a:effectLst>
                  <a:outerShdw blurRad="38100" dist="38100" dir="2700000" algn="tl">
                    <a:srgbClr val="000000">
                      <a:alpha val="43137"/>
                    </a:srgbClr>
                  </a:outerShdw>
                </a:effectLst>
                <a:latin typeface="Ink Free" panose="03080402000500000000" pitchFamily="66" charset="0"/>
              </a:rPr>
              <a:t>.</a:t>
            </a:r>
            <a:endParaRPr lang="en-GB" sz="3200" b="1" dirty="0">
              <a:effectLst>
                <a:outerShdw blurRad="38100" dist="38100" dir="2700000" algn="tl">
                  <a:srgbClr val="000000">
                    <a:alpha val="43137"/>
                  </a:srgbClr>
                </a:outerShdw>
              </a:effectLst>
              <a:latin typeface="Ink Free" panose="03080402000500000000" pitchFamily="66" charset="0"/>
            </a:endParaRPr>
          </a:p>
        </p:txBody>
      </p:sp>
      <p:pic>
        <p:nvPicPr>
          <p:cNvPr id="4" name="Picture 3"/>
          <p:cNvPicPr>
            <a:picLocks noChangeAspect="1"/>
          </p:cNvPicPr>
          <p:nvPr/>
        </p:nvPicPr>
        <p:blipFill>
          <a:blip r:embed="rId3"/>
          <a:stretch>
            <a:fillRect/>
          </a:stretch>
        </p:blipFill>
        <p:spPr>
          <a:xfrm>
            <a:off x="4118094" y="3294214"/>
            <a:ext cx="4023823" cy="3013983"/>
          </a:xfrm>
          <a:prstGeom prst="rect">
            <a:avLst/>
          </a:prstGeom>
          <a:ln>
            <a:noFill/>
          </a:ln>
          <a:effectLst>
            <a:softEdge rad="112500"/>
          </a:effectLst>
        </p:spPr>
      </p:pic>
    </p:spTree>
    <p:extLst>
      <p:ext uri="{BB962C8B-B14F-4D97-AF65-F5344CB8AC3E}">
        <p14:creationId xmlns:p14="http://schemas.microsoft.com/office/powerpoint/2010/main" val="3868051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49303"/>
            <a:ext cx="9144000" cy="866858"/>
          </a:xfrm>
        </p:spPr>
        <p:txBody>
          <a:bodyPr>
            <a:normAutofit fontScale="90000"/>
          </a:bodyPr>
          <a:lstStyle/>
          <a:p>
            <a:r>
              <a:rPr lang="en-GB" b="1" dirty="0" smtClean="0">
                <a:effectLst>
                  <a:outerShdw blurRad="38100" dist="38100" dir="2700000" algn="tl">
                    <a:srgbClr val="000000">
                      <a:alpha val="43137"/>
                    </a:srgbClr>
                  </a:outerShdw>
                </a:effectLst>
                <a:latin typeface="Ink Free" panose="03080402000500000000" pitchFamily="66" charset="0"/>
              </a:rPr>
              <a:t>Read v 15</a:t>
            </a:r>
            <a:endParaRPr lang="en-GB" b="1" dirty="0">
              <a:effectLst>
                <a:outerShdw blurRad="38100" dist="38100" dir="2700000" algn="tl">
                  <a:srgbClr val="000000">
                    <a:alpha val="43137"/>
                  </a:srgbClr>
                </a:outerShdw>
              </a:effectLst>
              <a:latin typeface="Ink Free" panose="03080402000500000000" pitchFamily="66" charset="0"/>
            </a:endParaRPr>
          </a:p>
        </p:txBody>
      </p:sp>
      <p:sp>
        <p:nvSpPr>
          <p:cNvPr id="3" name="Subtitle 2"/>
          <p:cNvSpPr>
            <a:spLocks noGrp="1"/>
          </p:cNvSpPr>
          <p:nvPr>
            <p:ph type="subTitle" idx="1"/>
          </p:nvPr>
        </p:nvSpPr>
        <p:spPr>
          <a:xfrm>
            <a:off x="144379" y="1885493"/>
            <a:ext cx="11566358" cy="4386970"/>
          </a:xfrm>
        </p:spPr>
        <p:txBody>
          <a:bodyPr>
            <a:normAutofit/>
          </a:bodyPr>
          <a:lstStyle/>
          <a:p>
            <a:r>
              <a:rPr lang="en-GB" sz="3600" b="1" dirty="0">
                <a:latin typeface="Ink Free" panose="03080402000500000000" pitchFamily="66" charset="0"/>
              </a:rPr>
              <a:t>Why do the people react with “may this never be”? What are they referring to? The son being killed or the expulsion of the tenants</a:t>
            </a:r>
            <a:r>
              <a:rPr lang="en-GB" sz="3600" b="1" dirty="0" smtClean="0">
                <a:latin typeface="Ink Free" panose="03080402000500000000" pitchFamily="66" charset="0"/>
              </a:rPr>
              <a:t>?</a:t>
            </a:r>
          </a:p>
          <a:p>
            <a:r>
              <a:rPr lang="en-GB" sz="3600" b="1" dirty="0">
                <a:latin typeface="Ink Free" panose="03080402000500000000" pitchFamily="66" charset="0"/>
              </a:rPr>
              <a:t>What is your reaction to the end of the parable? Are you like the Pharisees and leaders who were angry because they were caught out? Or  do you sympathise with the vineyard owner? Would you like to be a new tenant?</a:t>
            </a:r>
          </a:p>
          <a:p>
            <a:r>
              <a:rPr lang="en-GB" sz="3600" b="1" dirty="0">
                <a:latin typeface="Ink Free" panose="03080402000500000000" pitchFamily="66" charset="0"/>
              </a:rPr>
              <a:t> </a:t>
            </a:r>
          </a:p>
          <a:p>
            <a:endParaRPr lang="en-GB" sz="3600" b="1" dirty="0">
              <a:latin typeface="Ink Free" panose="03080402000500000000" pitchFamily="66" charset="0"/>
            </a:endParaRPr>
          </a:p>
        </p:txBody>
      </p:sp>
      <p:sp>
        <p:nvSpPr>
          <p:cNvPr id="4" name="TextBox 3"/>
          <p:cNvSpPr txBox="1"/>
          <p:nvPr/>
        </p:nvSpPr>
        <p:spPr>
          <a:xfrm>
            <a:off x="10347158" y="279971"/>
            <a:ext cx="1732547" cy="369332"/>
          </a:xfrm>
          <a:prstGeom prst="rect">
            <a:avLst/>
          </a:prstGeom>
          <a:noFill/>
        </p:spPr>
        <p:txBody>
          <a:bodyPr wrap="square" rtlCol="0">
            <a:spAutoFit/>
          </a:bodyPr>
          <a:lstStyle/>
          <a:p>
            <a:r>
              <a:rPr lang="en-GB" dirty="0" smtClean="0"/>
              <a:t>Activity 4</a:t>
            </a:r>
            <a:endParaRPr lang="en-GB" dirty="0"/>
          </a:p>
        </p:txBody>
      </p:sp>
      <p:pic>
        <p:nvPicPr>
          <p:cNvPr id="5" name="Picture 4"/>
          <p:cNvPicPr>
            <a:picLocks noChangeAspect="1"/>
          </p:cNvPicPr>
          <p:nvPr/>
        </p:nvPicPr>
        <p:blipFill>
          <a:blip r:embed="rId2"/>
          <a:stretch>
            <a:fillRect/>
          </a:stretch>
        </p:blipFill>
        <p:spPr>
          <a:xfrm>
            <a:off x="364058" y="279971"/>
            <a:ext cx="1807674" cy="1490109"/>
          </a:xfrm>
          <a:prstGeom prst="rect">
            <a:avLst/>
          </a:prstGeom>
        </p:spPr>
      </p:pic>
    </p:spTree>
    <p:extLst>
      <p:ext uri="{BB962C8B-B14F-4D97-AF65-F5344CB8AC3E}">
        <p14:creationId xmlns:p14="http://schemas.microsoft.com/office/powerpoint/2010/main" val="1122722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1705" y="2870200"/>
            <a:ext cx="9144000" cy="2387600"/>
          </a:xfrm>
        </p:spPr>
        <p:txBody>
          <a:bodyPr>
            <a:normAutofit fontScale="90000"/>
          </a:bodyPr>
          <a:lstStyle/>
          <a:p>
            <a:r>
              <a:rPr lang="en-GB" b="1" dirty="0">
                <a:effectLst>
                  <a:outerShdw blurRad="38100" dist="38100" dir="2700000" algn="tl">
                    <a:srgbClr val="000000">
                      <a:alpha val="43137"/>
                    </a:srgbClr>
                  </a:outerShdw>
                </a:effectLst>
              </a:rPr>
              <a:t>Will you be a good tenant or a bad one? We all have a choice to make about Jesus? What is your choice?</a:t>
            </a:r>
            <a:br>
              <a:rPr lang="en-GB" b="1" dirty="0">
                <a:effectLst>
                  <a:outerShdw blurRad="38100" dist="38100" dir="2700000" algn="tl">
                    <a:srgbClr val="000000">
                      <a:alpha val="43137"/>
                    </a:srgbClr>
                  </a:outerShdw>
                </a:effectLst>
              </a:rPr>
            </a:br>
            <a:endParaRPr lang="en-GB" b="1" dirty="0">
              <a:effectLst>
                <a:outerShdw blurRad="38100" dist="38100" dir="2700000" algn="tl">
                  <a:srgbClr val="000000">
                    <a:alpha val="43137"/>
                  </a:srgbClr>
                </a:outerShdw>
              </a:effectLst>
            </a:endParaRPr>
          </a:p>
        </p:txBody>
      </p:sp>
      <p:sp>
        <p:nvSpPr>
          <p:cNvPr id="4" name="TextBox 3"/>
          <p:cNvSpPr txBox="1"/>
          <p:nvPr/>
        </p:nvSpPr>
        <p:spPr>
          <a:xfrm>
            <a:off x="10555705" y="288758"/>
            <a:ext cx="1083695" cy="369332"/>
          </a:xfrm>
          <a:prstGeom prst="rect">
            <a:avLst/>
          </a:prstGeom>
          <a:noFill/>
        </p:spPr>
        <p:txBody>
          <a:bodyPr wrap="none" rtlCol="0">
            <a:spAutoFit/>
          </a:bodyPr>
          <a:lstStyle/>
          <a:p>
            <a:r>
              <a:rPr lang="en-GB" dirty="0" smtClean="0"/>
              <a:t>Takeaway</a:t>
            </a:r>
            <a:endParaRPr lang="en-GB" dirty="0"/>
          </a:p>
        </p:txBody>
      </p:sp>
    </p:spTree>
    <p:extLst>
      <p:ext uri="{BB962C8B-B14F-4D97-AF65-F5344CB8AC3E}">
        <p14:creationId xmlns:p14="http://schemas.microsoft.com/office/powerpoint/2010/main" val="4119320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617521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5854"/>
            <a:ext cx="9144000" cy="983274"/>
          </a:xfrm>
        </p:spPr>
        <p:txBody>
          <a:bodyPr>
            <a:normAutofit fontScale="90000"/>
          </a:bodyPr>
          <a:lstStyle/>
          <a:p>
            <a:r>
              <a:rPr lang="en-GB" b="1" dirty="0" smtClean="0">
                <a:effectLst>
                  <a:outerShdw blurRad="38100" dist="38100" dir="2700000" algn="tl">
                    <a:srgbClr val="000000">
                      <a:alpha val="43137"/>
                    </a:srgbClr>
                  </a:outerShdw>
                </a:effectLst>
                <a:latin typeface="Ink Free" panose="03080402000500000000" pitchFamily="66" charset="0"/>
              </a:rPr>
              <a:t>Who is this storybook villain?</a:t>
            </a:r>
            <a:endParaRPr lang="en-GB" b="1" dirty="0">
              <a:effectLst>
                <a:outerShdw blurRad="38100" dist="38100" dir="2700000" algn="tl">
                  <a:srgbClr val="000000">
                    <a:alpha val="43137"/>
                  </a:srgbClr>
                </a:outerShdw>
              </a:effectLst>
              <a:latin typeface="Ink Free" panose="03080402000500000000" pitchFamily="66" charset="0"/>
            </a:endParaRPr>
          </a:p>
        </p:txBody>
      </p:sp>
      <p:pic>
        <p:nvPicPr>
          <p:cNvPr id="5" name="Picture 4"/>
          <p:cNvPicPr>
            <a:picLocks noChangeAspect="1"/>
          </p:cNvPicPr>
          <p:nvPr/>
        </p:nvPicPr>
        <p:blipFill>
          <a:blip r:embed="rId2"/>
          <a:stretch>
            <a:fillRect/>
          </a:stretch>
        </p:blipFill>
        <p:spPr>
          <a:xfrm>
            <a:off x="3623548" y="1973660"/>
            <a:ext cx="3284140" cy="3284140"/>
          </a:xfrm>
          <a:prstGeom prst="rect">
            <a:avLst/>
          </a:prstGeom>
        </p:spPr>
      </p:pic>
      <p:pic>
        <p:nvPicPr>
          <p:cNvPr id="4" name="Picture 3"/>
          <p:cNvPicPr>
            <a:picLocks noChangeAspect="1"/>
          </p:cNvPicPr>
          <p:nvPr/>
        </p:nvPicPr>
        <p:blipFill>
          <a:blip r:embed="rId3"/>
          <a:stretch>
            <a:fillRect/>
          </a:stretch>
        </p:blipFill>
        <p:spPr>
          <a:xfrm>
            <a:off x="618602" y="1973660"/>
            <a:ext cx="2528775" cy="3256756"/>
          </a:xfrm>
          <a:prstGeom prst="rect">
            <a:avLst/>
          </a:prstGeom>
        </p:spPr>
      </p:pic>
      <p:pic>
        <p:nvPicPr>
          <p:cNvPr id="6" name="Picture 5"/>
          <p:cNvPicPr>
            <a:picLocks noChangeAspect="1"/>
          </p:cNvPicPr>
          <p:nvPr/>
        </p:nvPicPr>
        <p:blipFill>
          <a:blip r:embed="rId4"/>
          <a:stretch>
            <a:fillRect/>
          </a:stretch>
        </p:blipFill>
        <p:spPr>
          <a:xfrm>
            <a:off x="7217405" y="1973660"/>
            <a:ext cx="4384496" cy="3284140"/>
          </a:xfrm>
          <a:prstGeom prst="rect">
            <a:avLst/>
          </a:prstGeom>
        </p:spPr>
      </p:pic>
    </p:spTree>
    <p:extLst>
      <p:ext uri="{BB962C8B-B14F-4D97-AF65-F5344CB8AC3E}">
        <p14:creationId xmlns:p14="http://schemas.microsoft.com/office/powerpoint/2010/main" val="384869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1354" y="381267"/>
            <a:ext cx="9144000" cy="1025219"/>
          </a:xfrm>
        </p:spPr>
        <p:txBody>
          <a:bodyPr/>
          <a:lstStyle/>
          <a:p>
            <a:endParaRPr lang="en-GB" b="1" dirty="0">
              <a:effectLst>
                <a:outerShdw blurRad="38100" dist="38100" dir="2700000" algn="tl">
                  <a:srgbClr val="000000">
                    <a:alpha val="43137"/>
                  </a:srgbClr>
                </a:outerShdw>
              </a:effectLst>
              <a:latin typeface="Ink Free" panose="03080402000500000000" pitchFamily="66" charset="0"/>
            </a:endParaRPr>
          </a:p>
        </p:txBody>
      </p:sp>
      <p:sp>
        <p:nvSpPr>
          <p:cNvPr id="3" name="Subtitle 2"/>
          <p:cNvSpPr>
            <a:spLocks noGrp="1"/>
          </p:cNvSpPr>
          <p:nvPr>
            <p:ph type="subTitle" idx="1"/>
          </p:nvPr>
        </p:nvSpPr>
        <p:spPr>
          <a:xfrm>
            <a:off x="838899" y="1711354"/>
            <a:ext cx="10888910" cy="4672667"/>
          </a:xfrm>
        </p:spPr>
        <p:txBody>
          <a:bodyPr>
            <a:normAutofit/>
          </a:bodyPr>
          <a:lstStyle/>
          <a:p>
            <a:pPr algn="l"/>
            <a:endParaRPr lang="en-GB" sz="6700" dirty="0"/>
          </a:p>
          <a:p>
            <a:pPr algn="l"/>
            <a:r>
              <a:rPr lang="en-GB" sz="4600" dirty="0"/>
              <a:t> </a:t>
            </a:r>
          </a:p>
          <a:p>
            <a:endParaRPr lang="en-GB" sz="4000" dirty="0"/>
          </a:p>
          <a:p>
            <a:r>
              <a:rPr lang="en-GB" sz="4000" dirty="0"/>
              <a:t> </a:t>
            </a:r>
          </a:p>
        </p:txBody>
      </p:sp>
      <p:pic>
        <p:nvPicPr>
          <p:cNvPr id="4" name="Picture 3"/>
          <p:cNvPicPr>
            <a:picLocks noChangeAspect="1"/>
          </p:cNvPicPr>
          <p:nvPr/>
        </p:nvPicPr>
        <p:blipFill>
          <a:blip r:embed="rId2"/>
          <a:stretch>
            <a:fillRect/>
          </a:stretch>
        </p:blipFill>
        <p:spPr>
          <a:xfrm>
            <a:off x="926925" y="2077753"/>
            <a:ext cx="4706394" cy="2635581"/>
          </a:xfrm>
          <a:prstGeom prst="rect">
            <a:avLst/>
          </a:prstGeom>
        </p:spPr>
      </p:pic>
      <p:pic>
        <p:nvPicPr>
          <p:cNvPr id="6" name="Picture 5"/>
          <p:cNvPicPr>
            <a:picLocks noChangeAspect="1"/>
          </p:cNvPicPr>
          <p:nvPr/>
        </p:nvPicPr>
        <p:blipFill>
          <a:blip r:embed="rId3"/>
          <a:stretch>
            <a:fillRect/>
          </a:stretch>
        </p:blipFill>
        <p:spPr>
          <a:xfrm>
            <a:off x="6647582" y="2077753"/>
            <a:ext cx="4706395" cy="2635581"/>
          </a:xfrm>
          <a:prstGeom prst="rect">
            <a:avLst/>
          </a:prstGeom>
        </p:spPr>
      </p:pic>
    </p:spTree>
    <p:extLst>
      <p:ext uri="{BB962C8B-B14F-4D97-AF65-F5344CB8AC3E}">
        <p14:creationId xmlns:p14="http://schemas.microsoft.com/office/powerpoint/2010/main" val="150510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GB" dirty="0"/>
          </a:p>
        </p:txBody>
      </p:sp>
      <p:pic>
        <p:nvPicPr>
          <p:cNvPr id="2" name="Picture 1"/>
          <p:cNvPicPr>
            <a:picLocks noChangeAspect="1"/>
          </p:cNvPicPr>
          <p:nvPr/>
        </p:nvPicPr>
        <p:blipFill>
          <a:blip r:embed="rId2"/>
          <a:stretch>
            <a:fillRect/>
          </a:stretch>
        </p:blipFill>
        <p:spPr>
          <a:xfrm>
            <a:off x="375780" y="1501949"/>
            <a:ext cx="3000114" cy="3000114"/>
          </a:xfrm>
          <a:prstGeom prst="rect">
            <a:avLst/>
          </a:prstGeom>
        </p:spPr>
      </p:pic>
      <p:pic>
        <p:nvPicPr>
          <p:cNvPr id="6" name="Picture 5"/>
          <p:cNvPicPr>
            <a:picLocks noChangeAspect="1"/>
          </p:cNvPicPr>
          <p:nvPr/>
        </p:nvPicPr>
        <p:blipFill>
          <a:blip r:embed="rId3"/>
          <a:stretch>
            <a:fillRect/>
          </a:stretch>
        </p:blipFill>
        <p:spPr>
          <a:xfrm>
            <a:off x="3722643" y="1501949"/>
            <a:ext cx="4005307" cy="3000114"/>
          </a:xfrm>
          <a:prstGeom prst="rect">
            <a:avLst/>
          </a:prstGeom>
        </p:spPr>
      </p:pic>
      <p:pic>
        <p:nvPicPr>
          <p:cNvPr id="7" name="Picture 6"/>
          <p:cNvPicPr>
            <a:picLocks noChangeAspect="1"/>
          </p:cNvPicPr>
          <p:nvPr/>
        </p:nvPicPr>
        <p:blipFill rotWithShape="1">
          <a:blip r:embed="rId4"/>
          <a:srcRect r="10785"/>
          <a:stretch/>
        </p:blipFill>
        <p:spPr>
          <a:xfrm>
            <a:off x="7914362" y="1501949"/>
            <a:ext cx="3935260" cy="3000114"/>
          </a:xfrm>
          <a:prstGeom prst="rect">
            <a:avLst/>
          </a:prstGeom>
        </p:spPr>
      </p:pic>
    </p:spTree>
    <p:extLst>
      <p:ext uri="{BB962C8B-B14F-4D97-AF65-F5344CB8AC3E}">
        <p14:creationId xmlns:p14="http://schemas.microsoft.com/office/powerpoint/2010/main" val="377796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21053" y="1966584"/>
            <a:ext cx="2081829" cy="2646747"/>
          </a:xfrm>
          <a:prstGeom prst="rect">
            <a:avLst/>
          </a:prstGeom>
        </p:spPr>
      </p:pic>
      <p:sp>
        <p:nvSpPr>
          <p:cNvPr id="6" name="Subtitle 5"/>
          <p:cNvSpPr>
            <a:spLocks noGrp="1"/>
          </p:cNvSpPr>
          <p:nvPr>
            <p:ph type="subTitle" idx="1"/>
          </p:nvPr>
        </p:nvSpPr>
        <p:spPr/>
        <p:txBody>
          <a:bodyPr/>
          <a:lstStyle/>
          <a:p>
            <a:endParaRPr lang="en-GB"/>
          </a:p>
        </p:txBody>
      </p:sp>
      <p:pic>
        <p:nvPicPr>
          <p:cNvPr id="2" name="Picture 1"/>
          <p:cNvPicPr>
            <a:picLocks noChangeAspect="1"/>
          </p:cNvPicPr>
          <p:nvPr/>
        </p:nvPicPr>
        <p:blipFill>
          <a:blip r:embed="rId3"/>
          <a:stretch>
            <a:fillRect/>
          </a:stretch>
        </p:blipFill>
        <p:spPr>
          <a:xfrm>
            <a:off x="320717" y="1952494"/>
            <a:ext cx="4744791" cy="2657083"/>
          </a:xfrm>
          <a:prstGeom prst="rect">
            <a:avLst/>
          </a:prstGeom>
        </p:spPr>
      </p:pic>
      <p:pic>
        <p:nvPicPr>
          <p:cNvPr id="4" name="Picture 3"/>
          <p:cNvPicPr>
            <a:picLocks noChangeAspect="1"/>
          </p:cNvPicPr>
          <p:nvPr/>
        </p:nvPicPr>
        <p:blipFill rotWithShape="1">
          <a:blip r:embed="rId4"/>
          <a:srcRect b="5213"/>
          <a:stretch/>
        </p:blipFill>
        <p:spPr>
          <a:xfrm>
            <a:off x="7801952" y="1966583"/>
            <a:ext cx="3722599" cy="2642994"/>
          </a:xfrm>
          <a:prstGeom prst="rect">
            <a:avLst/>
          </a:prstGeom>
        </p:spPr>
      </p:pic>
    </p:spTree>
    <p:extLst>
      <p:ext uri="{BB962C8B-B14F-4D97-AF65-F5344CB8AC3E}">
        <p14:creationId xmlns:p14="http://schemas.microsoft.com/office/powerpoint/2010/main" val="300411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1684" y="1067386"/>
            <a:ext cx="10956758" cy="1655762"/>
          </a:xfrm>
        </p:spPr>
        <p:txBody>
          <a:bodyPr>
            <a:noAutofit/>
          </a:bodyPr>
          <a:lstStyle/>
          <a:p>
            <a:pPr algn="l"/>
            <a:r>
              <a:rPr lang="en-GB" sz="6000" b="1" dirty="0" smtClean="0">
                <a:latin typeface="Ink Free" panose="03080402000500000000" pitchFamily="66" charset="0"/>
              </a:rPr>
              <a:t>What makes a villain bad?</a:t>
            </a:r>
          </a:p>
          <a:p>
            <a:pPr algn="l"/>
            <a:endParaRPr lang="en-GB" sz="6000" b="1" dirty="0" smtClean="0">
              <a:latin typeface="Ink Free" panose="03080402000500000000" pitchFamily="66" charset="0"/>
            </a:endParaRPr>
          </a:p>
          <a:p>
            <a:pPr algn="l"/>
            <a:r>
              <a:rPr lang="en-GB" sz="6000" b="1" dirty="0" smtClean="0">
                <a:latin typeface="Ink Free" panose="03080402000500000000" pitchFamily="66" charset="0"/>
              </a:rPr>
              <a:t> Who is the worst storybook villain?</a:t>
            </a:r>
            <a:endParaRPr lang="en-GB" sz="6000" b="1" dirty="0">
              <a:latin typeface="Ink Free" panose="03080402000500000000" pitchFamily="66"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3392" t="33217" r="35029" b="36374"/>
          <a:stretch/>
        </p:blipFill>
        <p:spPr>
          <a:xfrm>
            <a:off x="9432757" y="4219073"/>
            <a:ext cx="2165685" cy="2085475"/>
          </a:xfrm>
          <a:prstGeom prst="rect">
            <a:avLst/>
          </a:prstGeom>
        </p:spPr>
      </p:pic>
    </p:spTree>
    <p:extLst>
      <p:ext uri="{BB962C8B-B14F-4D97-AF65-F5344CB8AC3E}">
        <p14:creationId xmlns:p14="http://schemas.microsoft.com/office/powerpoint/2010/main" val="4094624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64637"/>
            <a:ext cx="9144000" cy="1299995"/>
          </a:xfrm>
        </p:spPr>
        <p:txBody>
          <a:bodyPr/>
          <a:lstStyle/>
          <a:p>
            <a:r>
              <a:rPr lang="en-GB" b="1" dirty="0" smtClean="0">
                <a:latin typeface="Ink Free" panose="03080402000500000000" pitchFamily="66" charset="0"/>
              </a:rPr>
              <a:t>Read Luke 20:9-19</a:t>
            </a:r>
            <a:endParaRPr lang="en-GB" b="1" dirty="0">
              <a:latin typeface="Ink Free" panose="03080402000500000000" pitchFamily="66" charset="0"/>
            </a:endParaRPr>
          </a:p>
        </p:txBody>
      </p:sp>
      <p:sp>
        <p:nvSpPr>
          <p:cNvPr id="3" name="Subtitle 2"/>
          <p:cNvSpPr>
            <a:spLocks noGrp="1"/>
          </p:cNvSpPr>
          <p:nvPr>
            <p:ph type="subTitle" idx="1"/>
          </p:nvPr>
        </p:nvSpPr>
        <p:spPr>
          <a:xfrm>
            <a:off x="304799" y="2334710"/>
            <a:ext cx="10523621" cy="3520657"/>
          </a:xfrm>
        </p:spPr>
        <p:txBody>
          <a:bodyPr>
            <a:normAutofit/>
          </a:bodyPr>
          <a:lstStyle/>
          <a:p>
            <a:pPr marL="742950" indent="-742950">
              <a:buAutoNum type="arabicPeriod"/>
            </a:pPr>
            <a:r>
              <a:rPr lang="en-GB" sz="4000" dirty="0" smtClean="0">
                <a:latin typeface="Ink Free" panose="03080402000500000000" pitchFamily="66" charset="0"/>
              </a:rPr>
              <a:t>Using the cards match up the characters to who they represent</a:t>
            </a:r>
          </a:p>
          <a:p>
            <a:pPr marL="742950" indent="-742950">
              <a:buAutoNum type="arabicPeriod"/>
            </a:pPr>
            <a:endParaRPr lang="en-GB" sz="4000" dirty="0">
              <a:latin typeface="Ink Free" panose="03080402000500000000" pitchFamily="66" charset="0"/>
            </a:endParaRPr>
          </a:p>
          <a:p>
            <a:pPr marL="742950" indent="-742950">
              <a:buAutoNum type="arabicPeriod"/>
            </a:pPr>
            <a:r>
              <a:rPr lang="en-GB" sz="4000" dirty="0" smtClean="0">
                <a:latin typeface="Ink Free" panose="03080402000500000000" pitchFamily="66" charset="0"/>
              </a:rPr>
              <a:t>Highlight the similarities between Isaiah 5 and the parable.</a:t>
            </a:r>
            <a:endParaRPr lang="en-GB" sz="4000" dirty="0">
              <a:latin typeface="Ink Free" panose="03080402000500000000" pitchFamily="66" charset="0"/>
            </a:endParaRPr>
          </a:p>
        </p:txBody>
      </p:sp>
      <p:sp>
        <p:nvSpPr>
          <p:cNvPr id="4" name="TextBox 3"/>
          <p:cNvSpPr txBox="1"/>
          <p:nvPr/>
        </p:nvSpPr>
        <p:spPr>
          <a:xfrm>
            <a:off x="10347158" y="279971"/>
            <a:ext cx="1732547" cy="369332"/>
          </a:xfrm>
          <a:prstGeom prst="rect">
            <a:avLst/>
          </a:prstGeom>
          <a:noFill/>
        </p:spPr>
        <p:txBody>
          <a:bodyPr wrap="square" rtlCol="0">
            <a:spAutoFit/>
          </a:bodyPr>
          <a:lstStyle/>
          <a:p>
            <a:r>
              <a:rPr lang="en-GB" dirty="0" smtClean="0"/>
              <a:t>Activity 1</a:t>
            </a:r>
            <a:endParaRPr lang="en-GB"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0060" t="30877" r="20525" b="20000"/>
          <a:stretch/>
        </p:blipFill>
        <p:spPr>
          <a:xfrm>
            <a:off x="112295" y="280957"/>
            <a:ext cx="2250783" cy="1860884"/>
          </a:xfrm>
          <a:prstGeom prst="rect">
            <a:avLst/>
          </a:prstGeom>
        </p:spPr>
      </p:pic>
    </p:spTree>
    <p:extLst>
      <p:ext uri="{BB962C8B-B14F-4D97-AF65-F5344CB8AC3E}">
        <p14:creationId xmlns:p14="http://schemas.microsoft.com/office/powerpoint/2010/main" val="1023901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8568" y="777640"/>
            <a:ext cx="10234863" cy="2387600"/>
          </a:xfrm>
        </p:spPr>
        <p:txBody>
          <a:bodyPr>
            <a:normAutofit fontScale="90000"/>
          </a:bodyPr>
          <a:lstStyle/>
          <a:p>
            <a:r>
              <a:rPr lang="en-GB" b="1" dirty="0" smtClean="0">
                <a:effectLst>
                  <a:outerShdw blurRad="38100" dist="38100" dir="2700000" algn="tl">
                    <a:srgbClr val="000000">
                      <a:alpha val="43137"/>
                    </a:srgbClr>
                  </a:outerShdw>
                </a:effectLst>
                <a:latin typeface="Ink Free" panose="03080402000500000000" pitchFamily="66" charset="0"/>
              </a:rPr>
              <a:t>Discussion: </a:t>
            </a:r>
            <a:r>
              <a:rPr lang="en-GB" dirty="0" smtClean="0">
                <a:latin typeface="Ink Free" panose="03080402000500000000" pitchFamily="66" charset="0"/>
              </a:rPr>
              <a:t>What do you think Jesus was trying to tell the people?</a:t>
            </a:r>
            <a:endParaRPr lang="en-GB" dirty="0">
              <a:latin typeface="Ink Free" panose="03080402000500000000" pitchFamily="66" charset="0"/>
            </a:endParaRPr>
          </a:p>
        </p:txBody>
      </p:sp>
      <p:sp>
        <p:nvSpPr>
          <p:cNvPr id="3" name="Subtitle 2"/>
          <p:cNvSpPr>
            <a:spLocks noGrp="1"/>
          </p:cNvSpPr>
          <p:nvPr>
            <p:ph type="subTitle" idx="1"/>
          </p:nvPr>
        </p:nvSpPr>
        <p:spPr>
          <a:xfrm>
            <a:off x="1604210" y="3987048"/>
            <a:ext cx="9144000" cy="2670425"/>
          </a:xfrm>
        </p:spPr>
        <p:txBody>
          <a:bodyPr>
            <a:normAutofit lnSpcReduction="10000"/>
          </a:bodyPr>
          <a:lstStyle/>
          <a:p>
            <a:r>
              <a:rPr lang="en-GB" sz="4400" i="1" dirty="0">
                <a:latin typeface="Ink Free" panose="03080402000500000000" pitchFamily="66" charset="0"/>
              </a:rPr>
              <a:t>“The stone the builders rejected has become the capstone” </a:t>
            </a:r>
            <a:r>
              <a:rPr lang="en-GB" sz="4400" i="1" dirty="0" smtClean="0">
                <a:latin typeface="Ink Free" panose="03080402000500000000" pitchFamily="66" charset="0"/>
              </a:rPr>
              <a:t> </a:t>
            </a:r>
          </a:p>
          <a:p>
            <a:r>
              <a:rPr lang="en-GB" sz="4400" b="1" dirty="0" smtClean="0">
                <a:latin typeface="Ink Free" panose="03080402000500000000" pitchFamily="66" charset="0"/>
              </a:rPr>
              <a:t>What </a:t>
            </a:r>
            <a:r>
              <a:rPr lang="en-GB" sz="4400" b="1" dirty="0">
                <a:latin typeface="Ink Free" panose="03080402000500000000" pitchFamily="66" charset="0"/>
              </a:rPr>
              <a:t>does this mean?</a:t>
            </a:r>
            <a:endParaRPr lang="en-GB" sz="4400" dirty="0">
              <a:latin typeface="Ink Free" panose="03080402000500000000" pitchFamily="66" charset="0"/>
            </a:endParaRPr>
          </a:p>
          <a:p>
            <a:r>
              <a:rPr lang="en-GB" sz="4400" dirty="0">
                <a:latin typeface="Ink Free" panose="03080402000500000000" pitchFamily="66" charset="0"/>
              </a:rPr>
              <a:t> </a:t>
            </a:r>
          </a:p>
          <a:p>
            <a:endParaRPr lang="en-GB" dirty="0"/>
          </a:p>
        </p:txBody>
      </p:sp>
      <p:sp>
        <p:nvSpPr>
          <p:cNvPr id="4" name="TextBox 3"/>
          <p:cNvSpPr txBox="1"/>
          <p:nvPr/>
        </p:nvSpPr>
        <p:spPr>
          <a:xfrm>
            <a:off x="10347158" y="279971"/>
            <a:ext cx="1732547" cy="369332"/>
          </a:xfrm>
          <a:prstGeom prst="rect">
            <a:avLst/>
          </a:prstGeom>
          <a:noFill/>
        </p:spPr>
        <p:txBody>
          <a:bodyPr wrap="square" rtlCol="0">
            <a:spAutoFit/>
          </a:bodyPr>
          <a:lstStyle/>
          <a:p>
            <a:r>
              <a:rPr lang="en-GB" dirty="0" smtClean="0"/>
              <a:t>Activity 2</a:t>
            </a:r>
            <a:endParaRPr lang="en-GB" dirty="0"/>
          </a:p>
        </p:txBody>
      </p:sp>
    </p:spTree>
    <p:extLst>
      <p:ext uri="{BB962C8B-B14F-4D97-AF65-F5344CB8AC3E}">
        <p14:creationId xmlns:p14="http://schemas.microsoft.com/office/powerpoint/2010/main" val="1203359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3158" y="478220"/>
            <a:ext cx="9144000" cy="1360321"/>
          </a:xfrm>
        </p:spPr>
        <p:txBody>
          <a:bodyPr/>
          <a:lstStyle/>
          <a:p>
            <a:r>
              <a:rPr lang="en-GB" dirty="0" smtClean="0">
                <a:hlinkClick r:id="rId2"/>
              </a:rPr>
              <a:t>Resistance is futile</a:t>
            </a:r>
            <a:endParaRPr lang="en-GB" dirty="0"/>
          </a:p>
        </p:txBody>
      </p:sp>
      <p:sp>
        <p:nvSpPr>
          <p:cNvPr id="3" name="Subtitle 2"/>
          <p:cNvSpPr>
            <a:spLocks noGrp="1"/>
          </p:cNvSpPr>
          <p:nvPr>
            <p:ph type="subTitle" idx="1"/>
          </p:nvPr>
        </p:nvSpPr>
        <p:spPr>
          <a:xfrm>
            <a:off x="1427748" y="2270543"/>
            <a:ext cx="9144000" cy="1655762"/>
          </a:xfrm>
        </p:spPr>
        <p:txBody>
          <a:bodyPr>
            <a:normAutofit/>
          </a:bodyPr>
          <a:lstStyle/>
          <a:p>
            <a:r>
              <a:rPr lang="en-GB" sz="4400" dirty="0" smtClean="0">
                <a:hlinkClick r:id="rId3"/>
              </a:rPr>
              <a:t>Mr Bond... I expect you to die!</a:t>
            </a:r>
            <a:endParaRPr lang="en-GB" sz="4400" dirty="0"/>
          </a:p>
        </p:txBody>
      </p:sp>
      <p:sp>
        <p:nvSpPr>
          <p:cNvPr id="4" name="TextBox 3"/>
          <p:cNvSpPr txBox="1"/>
          <p:nvPr/>
        </p:nvSpPr>
        <p:spPr>
          <a:xfrm>
            <a:off x="10347158" y="279971"/>
            <a:ext cx="1732547" cy="369332"/>
          </a:xfrm>
          <a:prstGeom prst="rect">
            <a:avLst/>
          </a:prstGeom>
          <a:noFill/>
        </p:spPr>
        <p:txBody>
          <a:bodyPr wrap="square" rtlCol="0">
            <a:spAutoFit/>
          </a:bodyPr>
          <a:lstStyle/>
          <a:p>
            <a:r>
              <a:rPr lang="en-GB" dirty="0" smtClean="0"/>
              <a:t>Activity 3</a:t>
            </a:r>
            <a:endParaRPr lang="en-GB" dirty="0"/>
          </a:p>
        </p:txBody>
      </p:sp>
      <p:sp>
        <p:nvSpPr>
          <p:cNvPr id="5" name="TextBox 4"/>
          <p:cNvSpPr txBox="1"/>
          <p:nvPr/>
        </p:nvSpPr>
        <p:spPr>
          <a:xfrm>
            <a:off x="1203158" y="3454467"/>
            <a:ext cx="10453503" cy="2862322"/>
          </a:xfrm>
          <a:prstGeom prst="rect">
            <a:avLst/>
          </a:prstGeom>
          <a:noFill/>
        </p:spPr>
        <p:txBody>
          <a:bodyPr wrap="none" rtlCol="0">
            <a:spAutoFit/>
          </a:bodyPr>
          <a:lstStyle/>
          <a:p>
            <a:r>
              <a:rPr lang="en-GB" sz="3600" dirty="0" smtClean="0">
                <a:latin typeface="Ink Free" panose="03080402000500000000" pitchFamily="66" charset="0"/>
              </a:rPr>
              <a:t>In what way is Jesus opposite to the unstoppable</a:t>
            </a:r>
          </a:p>
          <a:p>
            <a:r>
              <a:rPr lang="en-GB" sz="3600" dirty="0" smtClean="0">
                <a:latin typeface="Ink Free" panose="03080402000500000000" pitchFamily="66" charset="0"/>
              </a:rPr>
              <a:t> force of evil of storybook villains?</a:t>
            </a:r>
          </a:p>
          <a:p>
            <a:endParaRPr lang="en-GB" sz="3600" dirty="0" smtClean="0">
              <a:latin typeface="Ink Free" panose="03080402000500000000" pitchFamily="66" charset="0"/>
            </a:endParaRPr>
          </a:p>
          <a:p>
            <a:r>
              <a:rPr lang="en-GB" sz="3600" dirty="0" smtClean="0">
                <a:latin typeface="Ink Free" panose="03080402000500000000" pitchFamily="66" charset="0"/>
              </a:rPr>
              <a:t>How does the parable give us confidence that justice</a:t>
            </a:r>
          </a:p>
          <a:p>
            <a:r>
              <a:rPr lang="en-GB" sz="3600" dirty="0" smtClean="0">
                <a:latin typeface="Ink Free" panose="03080402000500000000" pitchFamily="66" charset="0"/>
              </a:rPr>
              <a:t>will win?</a:t>
            </a:r>
            <a:endParaRPr lang="en-GB" sz="3600" dirty="0">
              <a:latin typeface="Ink Free" panose="03080402000500000000" pitchFamily="66" charset="0"/>
            </a:endParaRPr>
          </a:p>
        </p:txBody>
      </p:sp>
      <p:pic>
        <p:nvPicPr>
          <p:cNvPr id="7" name="Picture 6"/>
          <p:cNvPicPr>
            <a:picLocks noChangeAspect="1"/>
          </p:cNvPicPr>
          <p:nvPr/>
        </p:nvPicPr>
        <p:blipFill>
          <a:blip r:embed="rId4"/>
          <a:stretch>
            <a:fillRect/>
          </a:stretch>
        </p:blipFill>
        <p:spPr>
          <a:xfrm>
            <a:off x="219326" y="150236"/>
            <a:ext cx="1743075" cy="2619375"/>
          </a:xfrm>
          <a:prstGeom prst="rect">
            <a:avLst/>
          </a:prstGeom>
        </p:spPr>
      </p:pic>
    </p:spTree>
    <p:extLst>
      <p:ext uri="{BB962C8B-B14F-4D97-AF65-F5344CB8AC3E}">
        <p14:creationId xmlns:p14="http://schemas.microsoft.com/office/powerpoint/2010/main" val="1854550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236</Words>
  <Application>Microsoft Office PowerPoint</Application>
  <PresentationFormat>Widescreen</PresentationFormat>
  <Paragraphs>35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Ink Free</vt:lpstr>
      <vt:lpstr>Office Theme</vt:lpstr>
      <vt:lpstr>The Parable of the Tenants in the Vineyard Luke 20:9-19</vt:lpstr>
      <vt:lpstr>Who is this storybook villain?</vt:lpstr>
      <vt:lpstr>PowerPoint Presentation</vt:lpstr>
      <vt:lpstr>PowerPoint Presentation</vt:lpstr>
      <vt:lpstr>PowerPoint Presentation</vt:lpstr>
      <vt:lpstr>PowerPoint Presentation</vt:lpstr>
      <vt:lpstr>Read Luke 20:9-19</vt:lpstr>
      <vt:lpstr>Discussion: What do you think Jesus was trying to tell the people?</vt:lpstr>
      <vt:lpstr>Resistance is futile</vt:lpstr>
      <vt:lpstr>Read v 15</vt:lpstr>
      <vt:lpstr>Will you be a good tenant or a bad one? We all have a choice to make about Jesus? What is your choice?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Jez</dc:creator>
  <cp:lastModifiedBy>Jez</cp:lastModifiedBy>
  <cp:revision>21</cp:revision>
  <dcterms:created xsi:type="dcterms:W3CDTF">2024-11-20T13:50:29Z</dcterms:created>
  <dcterms:modified xsi:type="dcterms:W3CDTF">2025-01-08T14:21:12Z</dcterms:modified>
</cp:coreProperties>
</file>