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1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0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4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2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9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04DD-042D-48C5-9E3C-781344D62E1F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u_EBZWks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3753">
            <a:off x="590811" y="721531"/>
            <a:ext cx="11010378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Parables of the hidden treasure and  the pearl of great price: 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Matthew 13:43-46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22965" r="16364" b="23701"/>
          <a:stretch/>
        </p:blipFill>
        <p:spPr>
          <a:xfrm>
            <a:off x="676405" y="3192769"/>
            <a:ext cx="3419605" cy="3306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31781" r="27291" b="31142"/>
          <a:stretch/>
        </p:blipFill>
        <p:spPr>
          <a:xfrm>
            <a:off x="8830849" y="3985190"/>
            <a:ext cx="2839321" cy="2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39649">
            <a:off x="3338623" y="688031"/>
            <a:ext cx="7302675" cy="983274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Let’s play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77" y="3602038"/>
            <a:ext cx="11483953" cy="1655762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latin typeface="Ink Free" panose="03080402000500000000" pitchFamily="66" charset="0"/>
              </a:rPr>
              <a:t>You each have some “money”. You can keep it,</a:t>
            </a:r>
          </a:p>
          <a:p>
            <a:r>
              <a:rPr lang="en-GB" sz="4400" b="1" dirty="0" smtClean="0">
                <a:latin typeface="Ink Free" panose="03080402000500000000" pitchFamily="66" charset="0"/>
              </a:rPr>
              <a:t> or you can bid for something worth more.</a:t>
            </a:r>
          </a:p>
          <a:p>
            <a:r>
              <a:rPr lang="en-GB" sz="4400" b="1" dirty="0" smtClean="0">
                <a:latin typeface="Ink Free" panose="03080402000500000000" pitchFamily="66" charset="0"/>
              </a:rPr>
              <a:t>How much will you bid?</a:t>
            </a:r>
            <a:endParaRPr lang="en-GB" sz="4400" b="1" dirty="0"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77" y="375650"/>
            <a:ext cx="3261138" cy="244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69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441768">
            <a:off x="1920696" y="456421"/>
            <a:ext cx="9144000" cy="1025219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Watch this!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061" y="1247923"/>
            <a:ext cx="10888910" cy="16308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GB" sz="6700" dirty="0"/>
          </a:p>
          <a:p>
            <a:pPr algn="l"/>
            <a:r>
              <a:rPr lang="en-GB" sz="4600" dirty="0"/>
              <a:t> </a:t>
            </a:r>
          </a:p>
          <a:p>
            <a:r>
              <a:rPr lang="en-GB" sz="11100" dirty="0">
                <a:hlinkClick r:id="rId2"/>
              </a:rPr>
              <a:t>https://www.youtube.com/watch?v=hau_EBZWks8</a:t>
            </a:r>
            <a:endParaRPr lang="en-GB" sz="11100" dirty="0"/>
          </a:p>
          <a:p>
            <a:endParaRPr lang="en-GB" sz="4000" dirty="0"/>
          </a:p>
          <a:p>
            <a:r>
              <a:rPr lang="en-GB" sz="40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1759" y="301679"/>
            <a:ext cx="197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1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60423" y="5223353"/>
            <a:ext cx="820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Read Matthew 13:43-46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</a:t>
            </a:r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150312" y="946366"/>
            <a:ext cx="1179561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GB" sz="4000" b="1" dirty="0" smtClean="0">
                <a:latin typeface="Ink Free" panose="03080402000500000000" pitchFamily="66" charset="0"/>
              </a:rPr>
              <a:t>Apart </a:t>
            </a:r>
            <a:r>
              <a:rPr lang="en-GB" sz="4000" b="1" dirty="0">
                <a:latin typeface="Ink Free" panose="03080402000500000000" pitchFamily="66" charset="0"/>
              </a:rPr>
              <a:t>from your life, what is the most valuable thing you have/ own</a:t>
            </a:r>
            <a:r>
              <a:rPr lang="en-GB" sz="4000" b="1" dirty="0" smtClean="0">
                <a:latin typeface="Ink Free" panose="03080402000500000000" pitchFamily="66" charset="0"/>
              </a:rPr>
              <a:t>?</a:t>
            </a:r>
          </a:p>
          <a:p>
            <a:pPr marL="742950" indent="-742950">
              <a:buAutoNum type="arabicPeriod"/>
            </a:pPr>
            <a:endParaRPr lang="en-GB" sz="4000" b="1" dirty="0">
              <a:latin typeface="Ink Free" panose="03080402000500000000" pitchFamily="66" charset="0"/>
            </a:endParaRPr>
          </a:p>
          <a:p>
            <a:r>
              <a:rPr lang="en-GB" sz="4000" b="1" dirty="0" smtClean="0">
                <a:latin typeface="Ink Free" panose="03080402000500000000" pitchFamily="66" charset="0"/>
              </a:rPr>
              <a:t>2. Would </a:t>
            </a:r>
            <a:r>
              <a:rPr lang="en-GB" sz="4000" b="1" dirty="0">
                <a:latin typeface="Ink Free" panose="03080402000500000000" pitchFamily="66" charset="0"/>
              </a:rPr>
              <a:t>you trade it  for : A. </a:t>
            </a:r>
            <a:r>
              <a:rPr lang="en-GB" sz="4000" b="1" dirty="0" smtClean="0">
                <a:latin typeface="Ink Free" panose="03080402000500000000" pitchFamily="66" charset="0"/>
              </a:rPr>
              <a:t>A </a:t>
            </a:r>
            <a:r>
              <a:rPr lang="en-GB" sz="4000" b="1" dirty="0">
                <a:latin typeface="Ink Free" panose="03080402000500000000" pitchFamily="66" charset="0"/>
              </a:rPr>
              <a:t>better </a:t>
            </a:r>
            <a:r>
              <a:rPr lang="en-GB" sz="4000" b="1" dirty="0" smtClean="0">
                <a:latin typeface="Ink Free" panose="03080402000500000000" pitchFamily="66" charset="0"/>
              </a:rPr>
              <a:t>mobile? </a:t>
            </a:r>
          </a:p>
          <a:p>
            <a:r>
              <a:rPr lang="en-GB" sz="4000" b="1" dirty="0" smtClean="0">
                <a:latin typeface="Ink Free" panose="03080402000500000000" pitchFamily="66" charset="0"/>
              </a:rPr>
              <a:t>B</a:t>
            </a:r>
            <a:r>
              <a:rPr lang="en-GB" sz="4000" b="1" dirty="0">
                <a:latin typeface="Ink Free" panose="03080402000500000000" pitchFamily="66" charset="0"/>
              </a:rPr>
              <a:t>. Good exam </a:t>
            </a:r>
            <a:r>
              <a:rPr lang="en-GB" sz="4000" b="1" dirty="0" smtClean="0">
                <a:latin typeface="Ink Free" panose="03080402000500000000" pitchFamily="66" charset="0"/>
              </a:rPr>
              <a:t>results? </a:t>
            </a:r>
            <a:r>
              <a:rPr lang="en-GB" sz="4000" b="1" dirty="0">
                <a:latin typeface="Ink Free" panose="03080402000500000000" pitchFamily="66" charset="0"/>
              </a:rPr>
              <a:t>C. £</a:t>
            </a:r>
            <a:r>
              <a:rPr lang="en-GB" sz="4000" b="1" dirty="0" smtClean="0">
                <a:latin typeface="Ink Free" panose="03080402000500000000" pitchFamily="66" charset="0"/>
              </a:rPr>
              <a:t>10,000? D</a:t>
            </a:r>
            <a:r>
              <a:rPr lang="en-GB" sz="4000" b="1" dirty="0">
                <a:latin typeface="Ink Free" panose="03080402000500000000" pitchFamily="66" charset="0"/>
              </a:rPr>
              <a:t>. A  forever </a:t>
            </a:r>
            <a:r>
              <a:rPr lang="en-GB" sz="4000" b="1" dirty="0" smtClean="0">
                <a:latin typeface="Ink Free" panose="03080402000500000000" pitchFamily="66" charset="0"/>
              </a:rPr>
              <a:t>friend?  E. Something else</a:t>
            </a:r>
          </a:p>
          <a:p>
            <a:endParaRPr lang="en-GB" sz="4000" b="1" dirty="0">
              <a:latin typeface="Ink Free" panose="03080402000500000000" pitchFamily="66" charset="0"/>
            </a:endParaRPr>
          </a:p>
          <a:p>
            <a:r>
              <a:rPr lang="en-GB" sz="4000" b="1" dirty="0" smtClean="0">
                <a:latin typeface="Ink Free" panose="03080402000500000000" pitchFamily="66" charset="0"/>
              </a:rPr>
              <a:t>3. Read </a:t>
            </a:r>
            <a:r>
              <a:rPr lang="en-GB" sz="4000" b="1" dirty="0">
                <a:latin typeface="Ink Free" panose="03080402000500000000" pitchFamily="66" charset="0"/>
              </a:rPr>
              <a:t>Matthew 19:16-22.  What was the man’s problem? Are we like this? </a:t>
            </a:r>
          </a:p>
          <a:p>
            <a:r>
              <a:rPr lang="en-GB" sz="4000" b="1" dirty="0">
                <a:latin typeface="Ink Free" panose="03080402000500000000" pitchFamily="66" charset="0"/>
              </a:rPr>
              <a:t>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t="36712" r="36789" b="35342"/>
          <a:stretch/>
        </p:blipFill>
        <p:spPr>
          <a:xfrm>
            <a:off x="10560016" y="1770229"/>
            <a:ext cx="1328908" cy="13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6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03" y="1148331"/>
            <a:ext cx="11436263" cy="4355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</a:pPr>
            <a:r>
              <a:rPr lang="en-GB" sz="3600" b="1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Look up the following verses… what do you think they mean</a:t>
            </a:r>
            <a:r>
              <a:rPr lang="en-GB" sz="3600" b="1" kern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? What do they teach about following Jesus?</a:t>
            </a:r>
          </a:p>
          <a:p>
            <a:pPr algn="just">
              <a:lnSpc>
                <a:spcPct val="119000"/>
              </a:lnSpc>
              <a:spcAft>
                <a:spcPts val="600"/>
              </a:spcAft>
            </a:pPr>
            <a:endParaRPr lang="en-GB" sz="3600" kern="1400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3600" kern="1400" dirty="0">
                <a:solidFill>
                  <a:srgbClr val="000000"/>
                </a:solidFill>
                <a:latin typeface="Ink Free" panose="03080402000500000000" pitchFamily="66" charset="0"/>
              </a:rPr>
              <a:t> Matthew 8:18-22   Matthew 16:24-26    </a:t>
            </a:r>
            <a:endParaRPr lang="en-GB" sz="3600" kern="1400" dirty="0" smtClean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3600" kern="1400" dirty="0" smtClean="0">
                <a:solidFill>
                  <a:srgbClr val="000000"/>
                </a:solidFill>
                <a:latin typeface="Ink Free" panose="03080402000500000000" pitchFamily="66" charset="0"/>
              </a:rPr>
              <a:t> </a:t>
            </a:r>
            <a:r>
              <a:rPr lang="en-GB" sz="3600" kern="1400" dirty="0">
                <a:solidFill>
                  <a:srgbClr val="000000"/>
                </a:solidFill>
                <a:latin typeface="Ink Free" panose="03080402000500000000" pitchFamily="66" charset="0"/>
              </a:rPr>
              <a:t>Luke 14:28-33    Matthew 18:8-9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600" kern="1400" dirty="0">
                <a:solidFill>
                  <a:srgbClr val="000000"/>
                </a:solidFill>
                <a:latin typeface="Ink Free" panose="03080402000500000000" pitchFamily="66" charset="0"/>
              </a:rPr>
              <a:t> </a:t>
            </a: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</a:t>
            </a:r>
            <a:r>
              <a:rPr lang="en-GB" b="1" dirty="0"/>
              <a:t>2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29406" r="23638" b="28219"/>
          <a:stretch/>
        </p:blipFill>
        <p:spPr>
          <a:xfrm>
            <a:off x="338203" y="4664206"/>
            <a:ext cx="2342366" cy="18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1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376" y="212877"/>
            <a:ext cx="9144000" cy="1094744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cost of discipleship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163" y="3208273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Read the stories in pairs or small groups.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8173" y="273274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</a:t>
            </a:r>
            <a:r>
              <a:rPr lang="en-GB" b="1" dirty="0" smtClean="0"/>
              <a:t>3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7056">
            <a:off x="9268485" y="154380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6831">
            <a:off x="283038" y="154380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5269" y="4188294"/>
            <a:ext cx="119160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Ink Free" panose="03080402000500000000" pitchFamily="66" charset="0"/>
              </a:rPr>
              <a:t>1.  What </a:t>
            </a:r>
            <a:r>
              <a:rPr lang="en-GB" sz="2800" dirty="0">
                <a:latin typeface="Ink Free" panose="03080402000500000000" pitchFamily="66" charset="0"/>
              </a:rPr>
              <a:t>does it cost </a:t>
            </a:r>
            <a:r>
              <a:rPr lang="en-GB" sz="2800" dirty="0" smtClean="0">
                <a:latin typeface="Ink Free" panose="03080402000500000000" pitchFamily="66" charset="0"/>
              </a:rPr>
              <a:t>them to follow Jesus?</a:t>
            </a:r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 smtClean="0">
                <a:latin typeface="Ink Free" panose="03080402000500000000" pitchFamily="66" charset="0"/>
              </a:rPr>
              <a:t>2. What </a:t>
            </a:r>
            <a:r>
              <a:rPr lang="en-GB" sz="2800" dirty="0">
                <a:latin typeface="Ink Free" panose="03080402000500000000" pitchFamily="66" charset="0"/>
              </a:rPr>
              <a:t>makes it difficult to be a Christian in the UK?  What does it </a:t>
            </a:r>
            <a:r>
              <a:rPr lang="en-GB" sz="2800" dirty="0" smtClean="0">
                <a:latin typeface="Ink Free" panose="03080402000500000000" pitchFamily="66" charset="0"/>
              </a:rPr>
              <a:t>cost us? </a:t>
            </a:r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 smtClean="0">
                <a:latin typeface="Ink Free" panose="03080402000500000000" pitchFamily="66" charset="0"/>
              </a:rPr>
              <a:t>3. What </a:t>
            </a:r>
            <a:r>
              <a:rPr lang="en-GB" sz="2800" dirty="0">
                <a:latin typeface="Ink Free" panose="03080402000500000000" pitchFamily="66" charset="0"/>
              </a:rPr>
              <a:t>differences are there between the UK and places like Iran/ Sudan/ </a:t>
            </a:r>
            <a:r>
              <a:rPr lang="en-GB" sz="2800" dirty="0" smtClean="0">
                <a:latin typeface="Ink Free" panose="03080402000500000000" pitchFamily="66" charset="0"/>
              </a:rPr>
              <a:t> 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 </a:t>
            </a:r>
            <a:r>
              <a:rPr lang="en-GB" sz="2800" dirty="0" smtClean="0">
                <a:latin typeface="Ink Free" panose="03080402000500000000" pitchFamily="66" charset="0"/>
              </a:rPr>
              <a:t>   China </a:t>
            </a:r>
            <a:r>
              <a:rPr lang="en-GB" sz="2800" dirty="0">
                <a:latin typeface="Ink Free" panose="03080402000500000000" pitchFamily="66" charset="0"/>
              </a:rPr>
              <a:t>etc.  How does that make you feel about your faith?</a:t>
            </a:r>
          </a:p>
        </p:txBody>
      </p:sp>
    </p:spTree>
    <p:extLst>
      <p:ext uri="{BB962C8B-B14F-4D97-AF65-F5344CB8AC3E}">
        <p14:creationId xmlns:p14="http://schemas.microsoft.com/office/powerpoint/2010/main" val="409462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173" y="457831"/>
            <a:ext cx="9144000" cy="98201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Quiet reflection time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38" y="1560079"/>
            <a:ext cx="3162535" cy="40926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01" y="1726452"/>
            <a:ext cx="7557369" cy="3759947"/>
          </a:xfrm>
        </p:spPr>
        <p:txBody>
          <a:bodyPr>
            <a:normAutofit fontScale="92500"/>
          </a:bodyPr>
          <a:lstStyle/>
          <a:p>
            <a:r>
              <a:rPr lang="en-GB" sz="4000" b="1" dirty="0">
                <a:latin typeface="Ink Free" panose="03080402000500000000" pitchFamily="66" charset="0"/>
              </a:rPr>
              <a:t>What </a:t>
            </a:r>
            <a:r>
              <a:rPr lang="en-GB" sz="4000" b="1" dirty="0" smtClean="0">
                <a:latin typeface="Ink Free" panose="03080402000500000000" pitchFamily="66" charset="0"/>
              </a:rPr>
              <a:t>have you learned?</a:t>
            </a:r>
          </a:p>
          <a:p>
            <a:r>
              <a:rPr lang="en-GB" sz="4000" b="1" dirty="0" smtClean="0">
                <a:latin typeface="Ink Free" panose="03080402000500000000" pitchFamily="66" charset="0"/>
              </a:rPr>
              <a:t> </a:t>
            </a:r>
            <a:r>
              <a:rPr lang="en-GB" sz="4000" b="1" dirty="0">
                <a:latin typeface="Ink Free" panose="03080402000500000000" pitchFamily="66" charset="0"/>
              </a:rPr>
              <a:t>What has been the </a:t>
            </a:r>
            <a:r>
              <a:rPr lang="en-GB" sz="4000" b="1" dirty="0" smtClean="0">
                <a:latin typeface="Ink Free" panose="03080402000500000000" pitchFamily="66" charset="0"/>
              </a:rPr>
              <a:t>impact on your faith?</a:t>
            </a:r>
          </a:p>
          <a:p>
            <a:r>
              <a:rPr lang="en-GB" sz="4000" b="1" dirty="0" smtClean="0">
                <a:latin typeface="Ink Free" panose="03080402000500000000" pitchFamily="66" charset="0"/>
              </a:rPr>
              <a:t> </a:t>
            </a:r>
            <a:r>
              <a:rPr lang="en-GB" sz="4000" b="1" dirty="0">
                <a:latin typeface="Ink Free" panose="03080402000500000000" pitchFamily="66" charset="0"/>
              </a:rPr>
              <a:t>How  far will they commit to Jesus</a:t>
            </a:r>
            <a:r>
              <a:rPr lang="en-GB" sz="4000" b="1" dirty="0" smtClean="0">
                <a:latin typeface="Ink Free" panose="03080402000500000000" pitchFamily="66" charset="0"/>
              </a:rPr>
              <a:t>?</a:t>
            </a:r>
          </a:p>
          <a:p>
            <a:r>
              <a:rPr lang="en-GB" sz="4000" b="1" dirty="0" smtClean="0">
                <a:latin typeface="Ink Free" panose="03080402000500000000" pitchFamily="66" charset="0"/>
              </a:rPr>
              <a:t>  </a:t>
            </a:r>
            <a:r>
              <a:rPr lang="en-GB" sz="4000" b="1" dirty="0">
                <a:latin typeface="Ink Free" panose="03080402000500000000" pitchFamily="66" charset="0"/>
              </a:rPr>
              <a:t>What will it cost </a:t>
            </a:r>
            <a:r>
              <a:rPr lang="en-GB" sz="4000" b="1" dirty="0" smtClean="0">
                <a:latin typeface="Ink Free" panose="03080402000500000000" pitchFamily="66" charset="0"/>
              </a:rPr>
              <a:t>you?</a:t>
            </a:r>
            <a:endParaRPr lang="en-GB" sz="4000" b="1" dirty="0">
              <a:latin typeface="Ink Free" panose="03080402000500000000" pitchFamily="66" charset="0"/>
            </a:endParaRPr>
          </a:p>
          <a:p>
            <a:r>
              <a:rPr lang="en-GB" b="1" dirty="0"/>
              <a:t> 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78173" y="273274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</a:t>
            </a:r>
            <a:r>
              <a:rPr lang="en-GB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390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268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Ink Free</vt:lpstr>
      <vt:lpstr>Office Theme</vt:lpstr>
      <vt:lpstr>The Parables of the hidden treasure and  the pearl of great price:  Matthew 13:43-46</vt:lpstr>
      <vt:lpstr>Let’s play</vt:lpstr>
      <vt:lpstr>Watch this!</vt:lpstr>
      <vt:lpstr>PowerPoint Presentation</vt:lpstr>
      <vt:lpstr>PowerPoint Presentation</vt:lpstr>
      <vt:lpstr>The cost of discipleship</vt:lpstr>
      <vt:lpstr>Quiet reflection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Jez</dc:creator>
  <cp:lastModifiedBy>Jez</cp:lastModifiedBy>
  <cp:revision>17</cp:revision>
  <dcterms:created xsi:type="dcterms:W3CDTF">2024-11-20T13:50:29Z</dcterms:created>
  <dcterms:modified xsi:type="dcterms:W3CDTF">2024-12-11T15:13:45Z</dcterms:modified>
</cp:coreProperties>
</file>