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9" r:id="rId5"/>
    <p:sldId id="258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81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60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54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72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15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6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19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81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7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37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21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704DD-042D-48C5-9E3C-781344D62E1F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56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sfQg4yKtq8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VdRAt6SOwY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6595"/>
            <a:ext cx="9144000" cy="2387600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The Good Samaritan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Luke 10:25-37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.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046" y="2911007"/>
            <a:ext cx="3899908" cy="303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51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449" y="156462"/>
            <a:ext cx="9144000" cy="983274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Balloon debate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017" y="1180735"/>
            <a:ext cx="8710864" cy="221027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Ink Free" panose="03080402000500000000" pitchFamily="66" charset="0"/>
              </a:rPr>
              <a:t>You are in a balloon with several others. It is losing height and someone needs to be sacrificed in order for the others to survive. You cannot choose yourself to die</a:t>
            </a:r>
            <a:endParaRPr lang="en-GB" sz="3600" b="1" dirty="0">
              <a:latin typeface="Ink Free" panose="030804020005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1" t="21131" r="26227" b="25660"/>
          <a:stretch/>
        </p:blipFill>
        <p:spPr>
          <a:xfrm>
            <a:off x="465220" y="176463"/>
            <a:ext cx="2688247" cy="2871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2460"/>
          <a:stretch/>
        </p:blipFill>
        <p:spPr>
          <a:xfrm>
            <a:off x="66020" y="3238500"/>
            <a:ext cx="1769142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920" t="2372" r="27386"/>
          <a:stretch/>
        </p:blipFill>
        <p:spPr>
          <a:xfrm>
            <a:off x="1917387" y="3238500"/>
            <a:ext cx="1668379" cy="1701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9501" r="14358"/>
          <a:stretch/>
        </p:blipFill>
        <p:spPr>
          <a:xfrm>
            <a:off x="3679426" y="3238500"/>
            <a:ext cx="1876926" cy="1692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5394" t="-1947" r="25198" b="1947"/>
          <a:stretch/>
        </p:blipFill>
        <p:spPr>
          <a:xfrm>
            <a:off x="5650012" y="3187993"/>
            <a:ext cx="1747848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17774" r="27719"/>
          <a:stretch/>
        </p:blipFill>
        <p:spPr>
          <a:xfrm>
            <a:off x="2084532" y="5048615"/>
            <a:ext cx="1427748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2116" y="5011643"/>
            <a:ext cx="1297630" cy="17935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3687" y="5019644"/>
            <a:ext cx="1188223" cy="17855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/>
          <a:srcRect l="6681" t="952" r="21562" b="-952"/>
          <a:stretch/>
        </p:blipFill>
        <p:spPr>
          <a:xfrm>
            <a:off x="119911" y="5077189"/>
            <a:ext cx="1851367" cy="1685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86704" y="3171892"/>
            <a:ext cx="1525854" cy="17752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/>
          <a:srcRect l="40846" t="-920" r="-610" b="920"/>
          <a:stretch/>
        </p:blipFill>
        <p:spPr>
          <a:xfrm>
            <a:off x="3738787" y="5048615"/>
            <a:ext cx="1571124" cy="1743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/>
          <a:srcRect l="39495" t="-920" r="10285" b="920"/>
          <a:stretch/>
        </p:blipFill>
        <p:spPr>
          <a:xfrm>
            <a:off x="7936181" y="5023954"/>
            <a:ext cx="1290602" cy="17812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4"/>
          <a:srcRect l="6446" r="40646"/>
          <a:stretch/>
        </p:blipFill>
        <p:spPr>
          <a:xfrm>
            <a:off x="6498675" y="5042270"/>
            <a:ext cx="1359679" cy="17101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5"/>
          <a:srcRect l="6545" t="1522" r="11851" b="11641"/>
          <a:stretch/>
        </p:blipFill>
        <p:spPr>
          <a:xfrm>
            <a:off x="5387738" y="5035077"/>
            <a:ext cx="1033110" cy="17701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/>
          <a:srcRect l="39392" r="19214"/>
          <a:stretch/>
        </p:blipFill>
        <p:spPr>
          <a:xfrm>
            <a:off x="9185705" y="3129269"/>
            <a:ext cx="1307128" cy="17683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/>
          <a:srcRect l="30571" t="-2406" r="5055" b="2406"/>
          <a:stretch/>
        </p:blipFill>
        <p:spPr>
          <a:xfrm>
            <a:off x="10551788" y="3121055"/>
            <a:ext cx="1543326" cy="177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9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222" y="1528168"/>
            <a:ext cx="9144000" cy="1025219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Read Luke 10:25-37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hlinkClick r:id="rId2"/>
              </a:rPr>
              <a:t>cheesy video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899" y="1711354"/>
            <a:ext cx="10888910" cy="1128099"/>
          </a:xfrm>
        </p:spPr>
        <p:txBody>
          <a:bodyPr>
            <a:normAutofit fontScale="25000" lnSpcReduction="20000"/>
          </a:bodyPr>
          <a:lstStyle/>
          <a:p>
            <a:pPr algn="l"/>
            <a:endParaRPr lang="en-GB" sz="6700" dirty="0"/>
          </a:p>
          <a:p>
            <a:pPr algn="l"/>
            <a:r>
              <a:rPr lang="en-GB" sz="4600" dirty="0"/>
              <a:t> </a:t>
            </a:r>
          </a:p>
          <a:p>
            <a:endParaRPr lang="en-GB" sz="4000" dirty="0"/>
          </a:p>
          <a:p>
            <a:r>
              <a:rPr lang="en-GB" sz="4000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716" y="2690336"/>
            <a:ext cx="119192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GB" sz="3600" b="1" dirty="0" smtClean="0">
                <a:latin typeface="Ink Free" panose="03080402000500000000" pitchFamily="66" charset="0"/>
              </a:rPr>
              <a:t>This </a:t>
            </a:r>
            <a:r>
              <a:rPr lang="en-GB" sz="3600" b="1" dirty="0">
                <a:latin typeface="Ink Free" panose="03080402000500000000" pitchFamily="66" charset="0"/>
              </a:rPr>
              <a:t>is a familiar parable to most of you. What have you </a:t>
            </a:r>
            <a:endParaRPr lang="en-GB" sz="3600" b="1" dirty="0" smtClean="0">
              <a:latin typeface="Ink Free" panose="03080402000500000000" pitchFamily="66" charset="0"/>
            </a:endParaRPr>
          </a:p>
          <a:p>
            <a:r>
              <a:rPr lang="en-GB" sz="3600" b="1" dirty="0">
                <a:latin typeface="Ink Free" panose="03080402000500000000" pitchFamily="66" charset="0"/>
              </a:rPr>
              <a:t> </a:t>
            </a:r>
            <a:r>
              <a:rPr lang="en-GB" sz="3600" b="1" dirty="0" smtClean="0">
                <a:latin typeface="Ink Free" panose="03080402000500000000" pitchFamily="66" charset="0"/>
              </a:rPr>
              <a:t>     been </a:t>
            </a:r>
            <a:r>
              <a:rPr lang="en-GB" sz="3600" b="1" dirty="0">
                <a:latin typeface="Ink Free" panose="03080402000500000000" pitchFamily="66" charset="0"/>
              </a:rPr>
              <a:t>taught about it?</a:t>
            </a:r>
          </a:p>
          <a:p>
            <a:r>
              <a:rPr lang="en-GB" sz="3600" b="1" dirty="0" smtClean="0">
                <a:latin typeface="Ink Free" panose="03080402000500000000" pitchFamily="66" charset="0"/>
              </a:rPr>
              <a:t>2.  If </a:t>
            </a:r>
            <a:r>
              <a:rPr lang="en-GB" sz="3600" b="1" dirty="0">
                <a:latin typeface="Ink Free" panose="03080402000500000000" pitchFamily="66" charset="0"/>
              </a:rPr>
              <a:t>Jesus were telling this today, who would be the </a:t>
            </a:r>
            <a:endParaRPr lang="en-GB" sz="3600" b="1" dirty="0" smtClean="0">
              <a:latin typeface="Ink Free" panose="03080402000500000000" pitchFamily="66" charset="0"/>
            </a:endParaRPr>
          </a:p>
          <a:p>
            <a:r>
              <a:rPr lang="en-GB" sz="3600" b="1" dirty="0">
                <a:latin typeface="Ink Free" panose="03080402000500000000" pitchFamily="66" charset="0"/>
              </a:rPr>
              <a:t> </a:t>
            </a:r>
            <a:r>
              <a:rPr lang="en-GB" sz="3600" b="1" dirty="0" smtClean="0">
                <a:latin typeface="Ink Free" panose="03080402000500000000" pitchFamily="66" charset="0"/>
              </a:rPr>
              <a:t>    characters</a:t>
            </a:r>
            <a:r>
              <a:rPr lang="en-GB" sz="3600" b="1" dirty="0">
                <a:latin typeface="Ink Free" panose="03080402000500000000" pitchFamily="66" charset="0"/>
              </a:rPr>
              <a:t>? </a:t>
            </a:r>
          </a:p>
          <a:p>
            <a:r>
              <a:rPr lang="en-GB" sz="3600" b="1" dirty="0" smtClean="0">
                <a:latin typeface="Ink Free" panose="03080402000500000000" pitchFamily="66" charset="0"/>
              </a:rPr>
              <a:t>3. The </a:t>
            </a:r>
            <a:r>
              <a:rPr lang="en-GB" sz="3600" b="1" dirty="0">
                <a:latin typeface="Ink Free" panose="03080402000500000000" pitchFamily="66" charset="0"/>
              </a:rPr>
              <a:t>priest and the Levite often get bad press. Were </a:t>
            </a:r>
            <a:r>
              <a:rPr lang="en-GB" sz="3600" b="1" dirty="0" smtClean="0">
                <a:latin typeface="Ink Free" panose="03080402000500000000" pitchFamily="66" charset="0"/>
              </a:rPr>
              <a:t>  </a:t>
            </a:r>
          </a:p>
          <a:p>
            <a:r>
              <a:rPr lang="en-GB" sz="3600" b="1" dirty="0">
                <a:latin typeface="Ink Free" panose="03080402000500000000" pitchFamily="66" charset="0"/>
              </a:rPr>
              <a:t> </a:t>
            </a:r>
            <a:r>
              <a:rPr lang="en-GB" sz="3600" b="1" dirty="0" smtClean="0">
                <a:latin typeface="Ink Free" panose="03080402000500000000" pitchFamily="66" charset="0"/>
              </a:rPr>
              <a:t>    they </a:t>
            </a:r>
            <a:r>
              <a:rPr lang="en-GB" sz="3600" b="1" dirty="0">
                <a:latin typeface="Ink Free" panose="03080402000500000000" pitchFamily="66" charset="0"/>
              </a:rPr>
              <a:t>really so bad</a:t>
            </a:r>
            <a:r>
              <a:rPr lang="en-GB" sz="3600" b="1" dirty="0" smtClean="0">
                <a:latin typeface="Ink Free" panose="03080402000500000000" pitchFamily="66" charset="0"/>
              </a:rPr>
              <a:t>?</a:t>
            </a:r>
          </a:p>
          <a:p>
            <a:r>
              <a:rPr lang="en-GB" sz="3600" b="1" dirty="0" smtClean="0">
                <a:latin typeface="Ink Free" panose="03080402000500000000" pitchFamily="66" charset="0"/>
              </a:rPr>
              <a:t>4.  What would make you cross over the road?</a:t>
            </a:r>
            <a:endParaRPr lang="en-GB" sz="3600" b="1" dirty="0">
              <a:latin typeface="Ink Free" panose="030804020005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22568" y="609600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Activity 1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0510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03017" y="411061"/>
            <a:ext cx="1442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Activity 2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59017" y="994820"/>
            <a:ext cx="9144000" cy="1078600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Samaritan in action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989221" y="3089793"/>
            <a:ext cx="83258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atin typeface="Ink Free" panose="03080402000500000000" pitchFamily="66" charset="0"/>
              </a:rPr>
              <a:t>What do you think of his actions?</a:t>
            </a:r>
          </a:p>
          <a:p>
            <a:r>
              <a:rPr lang="en-GB" sz="4000" b="1" dirty="0">
                <a:latin typeface="Ink Free" panose="03080402000500000000" pitchFamily="66" charset="0"/>
              </a:rPr>
              <a:t>What might you do? </a:t>
            </a:r>
          </a:p>
        </p:txBody>
      </p:sp>
    </p:spTree>
    <p:extLst>
      <p:ext uri="{BB962C8B-B14F-4D97-AF65-F5344CB8AC3E}">
        <p14:creationId xmlns:p14="http://schemas.microsoft.com/office/powerpoint/2010/main" val="3777965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546" y="411061"/>
            <a:ext cx="116144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 danger in the 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story</a:t>
            </a:r>
          </a:p>
          <a:p>
            <a:endParaRPr lang="en-GB" sz="3600" dirty="0">
              <a:latin typeface="Ink Free" panose="03080402000500000000" pitchFamily="66" charset="0"/>
            </a:endParaRPr>
          </a:p>
          <a:p>
            <a:r>
              <a:rPr lang="en-GB" sz="3600" b="1" dirty="0">
                <a:latin typeface="Ink Free" panose="03080402000500000000" pitchFamily="66" charset="0"/>
              </a:rPr>
              <a:t>It is easy to turn this story into just a moral about helping others and not being racist etc.  If we do that we ignore the context and a deeper meaning as well</a:t>
            </a:r>
            <a:r>
              <a:rPr lang="en-GB" sz="3600" b="1" dirty="0" smtClean="0">
                <a:latin typeface="Ink Free" panose="03080402000500000000" pitchFamily="66" charset="0"/>
              </a:rPr>
              <a:t>.</a:t>
            </a:r>
          </a:p>
          <a:p>
            <a:endParaRPr lang="en-GB" sz="3600" b="1" dirty="0">
              <a:latin typeface="Ink Free" panose="03080402000500000000" pitchFamily="66" charset="0"/>
            </a:endParaRPr>
          </a:p>
          <a:p>
            <a:r>
              <a:rPr lang="en-GB" sz="3600" b="1" dirty="0" smtClean="0">
                <a:latin typeface="Ink Free" panose="03080402000500000000" pitchFamily="66" charset="0"/>
              </a:rPr>
              <a:t>1. What </a:t>
            </a:r>
            <a:r>
              <a:rPr lang="en-GB" sz="3600" b="1" dirty="0">
                <a:latin typeface="Ink Free" panose="03080402000500000000" pitchFamily="66" charset="0"/>
              </a:rPr>
              <a:t>was the context?  What was going on before the </a:t>
            </a:r>
            <a:r>
              <a:rPr lang="en-GB" sz="3600" b="1" dirty="0" smtClean="0">
                <a:latin typeface="Ink Free" panose="03080402000500000000" pitchFamily="66" charset="0"/>
              </a:rPr>
              <a:t> </a:t>
            </a:r>
          </a:p>
          <a:p>
            <a:r>
              <a:rPr lang="en-GB" sz="3600" b="1" dirty="0">
                <a:latin typeface="Ink Free" panose="03080402000500000000" pitchFamily="66" charset="0"/>
              </a:rPr>
              <a:t> </a:t>
            </a:r>
            <a:r>
              <a:rPr lang="en-GB" sz="3600" b="1" dirty="0" smtClean="0">
                <a:latin typeface="Ink Free" panose="03080402000500000000" pitchFamily="66" charset="0"/>
              </a:rPr>
              <a:t>   story </a:t>
            </a:r>
            <a:r>
              <a:rPr lang="en-GB" sz="3600" b="1" dirty="0">
                <a:latin typeface="Ink Free" panose="03080402000500000000" pitchFamily="66" charset="0"/>
              </a:rPr>
              <a:t>began? </a:t>
            </a:r>
          </a:p>
          <a:p>
            <a:r>
              <a:rPr lang="en-GB" sz="3600" b="1" dirty="0" smtClean="0">
                <a:latin typeface="Ink Free" panose="03080402000500000000" pitchFamily="66" charset="0"/>
              </a:rPr>
              <a:t>2. Why </a:t>
            </a:r>
            <a:r>
              <a:rPr lang="en-GB" sz="3600" b="1" dirty="0">
                <a:latin typeface="Ink Free" panose="03080402000500000000" pitchFamily="66" charset="0"/>
              </a:rPr>
              <a:t>did Jesus tell the story?</a:t>
            </a:r>
          </a:p>
          <a:p>
            <a:r>
              <a:rPr lang="en-GB" sz="3600" b="1" dirty="0" smtClean="0">
                <a:latin typeface="Ink Free" panose="03080402000500000000" pitchFamily="66" charset="0"/>
              </a:rPr>
              <a:t>3. What </a:t>
            </a:r>
            <a:r>
              <a:rPr lang="en-GB" sz="3600" b="1" dirty="0">
                <a:latin typeface="Ink Free" panose="03080402000500000000" pitchFamily="66" charset="0"/>
              </a:rPr>
              <a:t>is the command at the end of the story?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03017" y="411061"/>
            <a:ext cx="1442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Activity </a:t>
            </a:r>
            <a:r>
              <a:rPr lang="en-GB" sz="2400" dirty="0" smtClean="0"/>
              <a:t>3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0411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816" y="2545349"/>
            <a:ext cx="10363201" cy="2387600"/>
          </a:xfrm>
        </p:spPr>
        <p:txBody>
          <a:bodyPr>
            <a:normAutofit fontScale="90000"/>
          </a:bodyPr>
          <a:lstStyle/>
          <a:p>
            <a:r>
              <a:rPr lang="en-GB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Jesus is our Good </a:t>
            </a:r>
            <a:r>
              <a:rPr lang="en-GB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Samaritan</a:t>
            </a:r>
            <a:br>
              <a:rPr lang="en-GB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</a:br>
            <a:r>
              <a:rPr lang="en-GB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/>
            </a:r>
            <a:br>
              <a:rPr lang="en-GB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1. </a:t>
            </a:r>
            <a:r>
              <a:rPr lang="en-GB" sz="4400" b="1" dirty="0" smtClean="0">
                <a:latin typeface="Ink Free" panose="03080402000500000000" pitchFamily="66" charset="0"/>
              </a:rPr>
              <a:t>In </a:t>
            </a:r>
            <a:r>
              <a:rPr lang="en-GB" sz="4400" b="1" dirty="0">
                <a:latin typeface="Ink Free" panose="03080402000500000000" pitchFamily="66" charset="0"/>
              </a:rPr>
              <a:t>what way is Jesus like the Samaritan?</a:t>
            </a:r>
            <a:br>
              <a:rPr lang="en-GB" sz="4400" b="1" dirty="0">
                <a:latin typeface="Ink Free" panose="03080402000500000000" pitchFamily="66" charset="0"/>
              </a:rPr>
            </a:br>
            <a:r>
              <a:rPr lang="en-GB" sz="4400" b="1" dirty="0" smtClean="0">
                <a:latin typeface="Ink Free" panose="03080402000500000000" pitchFamily="66" charset="0"/>
              </a:rPr>
              <a:t>2. How </a:t>
            </a:r>
            <a:r>
              <a:rPr lang="en-GB" sz="4400" b="1" dirty="0">
                <a:latin typeface="Ink Free" panose="03080402000500000000" pitchFamily="66" charset="0"/>
              </a:rPr>
              <a:t>are we like the injured person?</a:t>
            </a:r>
            <a:br>
              <a:rPr lang="en-GB" sz="4400" b="1" dirty="0">
                <a:latin typeface="Ink Free" panose="03080402000500000000" pitchFamily="66" charset="0"/>
              </a:rPr>
            </a:br>
            <a:r>
              <a:rPr lang="en-GB" sz="4400" b="1" dirty="0" smtClean="0">
                <a:latin typeface="Ink Free" panose="03080402000500000000" pitchFamily="66" charset="0"/>
              </a:rPr>
              <a:t>3. What </a:t>
            </a:r>
            <a:r>
              <a:rPr lang="en-GB" sz="4400" b="1" dirty="0">
                <a:latin typeface="Ink Free" panose="03080402000500000000" pitchFamily="66" charset="0"/>
              </a:rPr>
              <a:t>do the priest and Levite represent?</a:t>
            </a:r>
            <a:br>
              <a:rPr lang="en-GB" sz="4400" b="1" dirty="0">
                <a:latin typeface="Ink Free" panose="03080402000500000000" pitchFamily="66" charset="0"/>
              </a:rPr>
            </a:br>
            <a:endParaRPr lang="en-GB" sz="4400" b="1" dirty="0">
              <a:latin typeface="Ink Free" panose="03080402000500000000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0" y="308629"/>
            <a:ext cx="1342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Activity </a:t>
            </a:r>
            <a:r>
              <a:rPr lang="en-GB" sz="2400" dirty="0" smtClean="0"/>
              <a:t>4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325" y="4288654"/>
            <a:ext cx="18859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24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958" y="1611629"/>
            <a:ext cx="3827925" cy="3796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387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Write your name on a hand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08296"/>
            <a:ext cx="9144000" cy="998291"/>
          </a:xfrm>
        </p:spPr>
        <p:txBody>
          <a:bodyPr/>
          <a:lstStyle/>
          <a:p>
            <a:r>
              <a:rPr lang="en-GB" dirty="0" smtClean="0"/>
              <a:t>Stick it together to create a </a:t>
            </a:r>
            <a:r>
              <a:rPr lang="en-GB" smtClean="0"/>
              <a:t>hand circle!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901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230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Ink Free</vt:lpstr>
      <vt:lpstr>Office Theme</vt:lpstr>
      <vt:lpstr>The Good Samaritan  Luke 10:25-37</vt:lpstr>
      <vt:lpstr>Balloon debate</vt:lpstr>
      <vt:lpstr>Read Luke 10:25-37  cheesy video</vt:lpstr>
      <vt:lpstr>Samaritan in action</vt:lpstr>
      <vt:lpstr>PowerPoint Presentation</vt:lpstr>
      <vt:lpstr>Jesus is our Good Samaritan   1. In what way is Jesus like the Samaritan? 2. How are we like the injured person? 3. What do the priest and Levite represent? </vt:lpstr>
      <vt:lpstr>Write your name on a hand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Jez</dc:creator>
  <cp:lastModifiedBy>Jez</cp:lastModifiedBy>
  <cp:revision>22</cp:revision>
  <dcterms:created xsi:type="dcterms:W3CDTF">2024-11-20T13:50:29Z</dcterms:created>
  <dcterms:modified xsi:type="dcterms:W3CDTF">2025-01-17T15:26:36Z</dcterms:modified>
</cp:coreProperties>
</file>