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6208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34856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5735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12072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704DD-042D-48C5-9E3C-781344D62E1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8131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A704DD-042D-48C5-9E3C-781344D62E1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6003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A704DD-042D-48C5-9E3C-781344D62E1F}"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31719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A704DD-042D-48C5-9E3C-781344D62E1F}"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9128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04DD-042D-48C5-9E3C-781344D62E1F}"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1357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0153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7012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04DD-042D-48C5-9E3C-781344D62E1F}" type="datetimeFigureOut">
              <a:rPr lang="en-GB" smtClean="0"/>
              <a:t>02/12/2024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1DC0-6C8A-4F17-990A-F716AE11E103}" type="slidenum">
              <a:rPr lang="en-GB" smtClean="0"/>
              <a:t>‹#›</a:t>
            </a:fld>
            <a:endParaRPr lang="en-GB"/>
          </a:p>
        </p:txBody>
      </p:sp>
    </p:spTree>
    <p:extLst>
      <p:ext uri="{BB962C8B-B14F-4D97-AF65-F5344CB8AC3E}">
        <p14:creationId xmlns:p14="http://schemas.microsoft.com/office/powerpoint/2010/main" val="149756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BvclAMh49Q"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Fo5y3Ydyht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Parable of the Sower </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339442" y="4105378"/>
            <a:ext cx="9144000" cy="1655762"/>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Matthew 13:-1-8.</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805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407127">
            <a:off x="2203509" y="536541"/>
            <a:ext cx="9144000" cy="1041997"/>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The fruitful person</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592821" y="2308467"/>
            <a:ext cx="11218878" cy="3001763"/>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Jesus was concerned with the health of our </a:t>
            </a:r>
            <a:r>
              <a:rPr lang="en-GB" sz="3200" b="1" dirty="0" smtClean="0">
                <a:effectLst>
                  <a:outerShdw blurRad="38100" dist="38100" dir="2700000" algn="tl">
                    <a:srgbClr val="000000">
                      <a:alpha val="43137"/>
                    </a:srgbClr>
                  </a:outerShdw>
                </a:effectLst>
                <a:latin typeface="Ink Free" panose="03080402000500000000" pitchFamily="66" charset="0"/>
              </a:rPr>
              <a:t>heart.</a:t>
            </a:r>
            <a:endParaRPr lang="en-GB" sz="3200" b="1" dirty="0" smtClean="0">
              <a:effectLst>
                <a:outerShdw blurRad="38100" dist="38100" dir="2700000" algn="tl">
                  <a:srgbClr val="000000">
                    <a:alpha val="43137"/>
                  </a:srgbClr>
                </a:outerShdw>
              </a:effectLst>
              <a:latin typeface="Ink Free" panose="03080402000500000000" pitchFamily="66" charset="0"/>
            </a:endParaRPr>
          </a:p>
          <a:p>
            <a:r>
              <a:rPr lang="en-GB" sz="3200" b="1" dirty="0" smtClean="0">
                <a:effectLst>
                  <a:outerShdw blurRad="38100" dist="38100" dir="2700000" algn="tl">
                    <a:srgbClr val="000000">
                      <a:alpha val="43137"/>
                    </a:srgbClr>
                  </a:outerShdw>
                </a:effectLst>
                <a:latin typeface="Ink Free" panose="03080402000500000000" pitchFamily="66" charset="0"/>
              </a:rPr>
              <a:t>Not </a:t>
            </a:r>
            <a:r>
              <a:rPr lang="en-GB" sz="3200" b="1" dirty="0" smtClean="0">
                <a:effectLst>
                  <a:outerShdw blurRad="38100" dist="38100" dir="2700000" algn="tl">
                    <a:srgbClr val="000000">
                      <a:alpha val="43137"/>
                    </a:srgbClr>
                  </a:outerShdw>
                </a:effectLst>
                <a:latin typeface="Ink Free" panose="03080402000500000000" pitchFamily="66" charset="0"/>
              </a:rPr>
              <a:t>if it was </a:t>
            </a:r>
            <a:r>
              <a:rPr lang="en-GB" sz="3200" b="1" dirty="0" smtClean="0">
                <a:effectLst>
                  <a:outerShdw blurRad="38100" dist="38100" dir="2700000" algn="tl">
                    <a:srgbClr val="000000">
                      <a:alpha val="43137"/>
                    </a:srgbClr>
                  </a:outerShdw>
                </a:effectLst>
                <a:latin typeface="Ink Free" panose="03080402000500000000" pitchFamily="66" charset="0"/>
              </a:rPr>
              <a:t>pumping </a:t>
            </a:r>
            <a:r>
              <a:rPr lang="en-GB" sz="3200" b="1" dirty="0" smtClean="0">
                <a:effectLst>
                  <a:outerShdw blurRad="38100" dist="38100" dir="2700000" algn="tl">
                    <a:srgbClr val="000000">
                      <a:alpha val="43137"/>
                    </a:srgbClr>
                  </a:outerShdw>
                </a:effectLst>
                <a:latin typeface="Ink Free" panose="03080402000500000000" pitchFamily="66" charset="0"/>
              </a:rPr>
              <a:t>correctly; </a:t>
            </a:r>
            <a:r>
              <a:rPr lang="en-GB" sz="3200" b="1" dirty="0" smtClean="0">
                <a:effectLst>
                  <a:outerShdw blurRad="38100" dist="38100" dir="2700000" algn="tl">
                    <a:srgbClr val="000000">
                      <a:alpha val="43137"/>
                    </a:srgbClr>
                  </a:outerShdw>
                </a:effectLst>
                <a:latin typeface="Ink Free" panose="03080402000500000000" pitchFamily="66" charset="0"/>
              </a:rPr>
              <a:t>but </a:t>
            </a:r>
            <a:r>
              <a:rPr lang="en-GB" sz="3200" b="1" dirty="0" smtClean="0">
                <a:effectLst>
                  <a:outerShdw blurRad="38100" dist="38100" dir="2700000" algn="tl">
                    <a:srgbClr val="000000">
                      <a:alpha val="43137"/>
                    </a:srgbClr>
                  </a:outerShdw>
                </a:effectLst>
                <a:latin typeface="Ink Free" panose="03080402000500000000" pitchFamily="66" charset="0"/>
              </a:rPr>
              <a:t>was it </a:t>
            </a:r>
            <a:r>
              <a:rPr lang="en-GB" sz="3200" b="1" dirty="0" smtClean="0">
                <a:effectLst>
                  <a:outerShdw blurRad="38100" dist="38100" dir="2700000" algn="tl">
                    <a:srgbClr val="000000">
                      <a:alpha val="43137"/>
                    </a:srgbClr>
                  </a:outerShdw>
                </a:effectLst>
                <a:latin typeface="Ink Free" panose="03080402000500000000" pitchFamily="66" charset="0"/>
              </a:rPr>
              <a:t>open to God?</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5</a:t>
            </a:r>
            <a:endParaRPr lang="en-GB" dirty="0"/>
          </a:p>
        </p:txBody>
      </p:sp>
      <p:sp>
        <p:nvSpPr>
          <p:cNvPr id="6" name="TextBox 5"/>
          <p:cNvSpPr txBox="1"/>
          <p:nvPr/>
        </p:nvSpPr>
        <p:spPr>
          <a:xfrm>
            <a:off x="1086795" y="3749879"/>
            <a:ext cx="10290247" cy="1508105"/>
          </a:xfrm>
          <a:prstGeom prst="rect">
            <a:avLst/>
          </a:prstGeom>
          <a:noFill/>
        </p:spPr>
        <p:txBody>
          <a:bodyPr wrap="square" rtlCol="0">
            <a:spAutoFit/>
          </a:bodyPr>
          <a:lstStyle/>
          <a:p>
            <a:r>
              <a:rPr lang="en-GB" sz="2800" b="1" dirty="0" smtClean="0">
                <a:latin typeface="Ink Free" panose="03080402000500000000" pitchFamily="66" charset="0"/>
              </a:rPr>
              <a:t>Read: </a:t>
            </a:r>
            <a:r>
              <a:rPr lang="en-GB" sz="3600" b="1" dirty="0">
                <a:latin typeface="Ink Free" panose="03080402000500000000" pitchFamily="66" charset="0"/>
              </a:rPr>
              <a:t>M</a:t>
            </a:r>
            <a:r>
              <a:rPr lang="en-GB" sz="3600" b="1" dirty="0" smtClean="0">
                <a:latin typeface="Ink Free" panose="03080402000500000000" pitchFamily="66" charset="0"/>
              </a:rPr>
              <a:t>icah 6:8  </a:t>
            </a:r>
          </a:p>
          <a:p>
            <a:r>
              <a:rPr lang="en-GB" sz="2800" b="1" dirty="0" smtClean="0">
                <a:latin typeface="Ink Free" panose="03080402000500000000" pitchFamily="66" charset="0"/>
              </a:rPr>
              <a:t>1. How does a fruitful person behave? What is their life like?</a:t>
            </a:r>
            <a:r>
              <a:rPr lang="en-GB" b="1" dirty="0" smtClean="0">
                <a:latin typeface="Ink Free" panose="03080402000500000000" pitchFamily="66" charset="0"/>
              </a:rPr>
              <a:t> </a:t>
            </a:r>
          </a:p>
          <a:p>
            <a:r>
              <a:rPr lang="en-GB" sz="2800" b="1" dirty="0" smtClean="0">
                <a:latin typeface="Ink Free" panose="03080402000500000000" pitchFamily="66" charset="0"/>
              </a:rPr>
              <a:t>2. How does a person bear fruit?</a:t>
            </a:r>
            <a:endParaRPr lang="en-GB" sz="2800" b="1" dirty="0">
              <a:latin typeface="Ink Free" panose="03080402000500000000" pitchFamily="66" charset="0"/>
            </a:endParaRPr>
          </a:p>
        </p:txBody>
      </p:sp>
    </p:spTree>
    <p:extLst>
      <p:ext uri="{BB962C8B-B14F-4D97-AF65-F5344CB8AC3E}">
        <p14:creationId xmlns:p14="http://schemas.microsoft.com/office/powerpoint/2010/main" val="113130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677298">
            <a:off x="3045136" y="885926"/>
            <a:ext cx="9144000" cy="932940"/>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The seeds in the good soil</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3000463" y="2555171"/>
            <a:ext cx="8478473" cy="2299145"/>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When we commit to Jesus and learn to spend time with Him, in prayer, study, worship and service, we WILL grow in faith. We will learn to rely Him and trust Him more and more.</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5</a:t>
            </a:r>
            <a:endParaRPr lang="en-GB" dirty="0"/>
          </a:p>
        </p:txBody>
      </p:sp>
      <p:pic>
        <p:nvPicPr>
          <p:cNvPr id="6" name="Picture 5"/>
          <p:cNvPicPr>
            <a:picLocks noChangeAspect="1"/>
          </p:cNvPicPr>
          <p:nvPr/>
        </p:nvPicPr>
        <p:blipFill>
          <a:blip r:embed="rId4"/>
          <a:stretch>
            <a:fillRect/>
          </a:stretch>
        </p:blipFill>
        <p:spPr>
          <a:xfrm rot="21339602">
            <a:off x="227247" y="2208932"/>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460734" y="4782911"/>
            <a:ext cx="8976220" cy="954107"/>
          </a:xfrm>
          <a:prstGeom prst="rect">
            <a:avLst/>
          </a:prstGeom>
          <a:noFill/>
        </p:spPr>
        <p:txBody>
          <a:bodyPr wrap="square" rtlCol="0">
            <a:spAutoFit/>
          </a:bodyPr>
          <a:lstStyle/>
          <a:p>
            <a:r>
              <a:rPr lang="en-GB" sz="2800" b="1" dirty="0" smtClean="0">
                <a:latin typeface="Ink Free" panose="03080402000500000000" pitchFamily="66" charset="0"/>
              </a:rPr>
              <a:t>When we use our  talents and gifts for Jesus, we will help grow His kingdom and “bear fruit.” His kingdom will grow.</a:t>
            </a:r>
            <a:endParaRPr lang="en-GB" sz="2800" b="1" dirty="0">
              <a:latin typeface="Ink Free" panose="03080402000500000000" pitchFamily="66" charset="0"/>
            </a:endParaRPr>
          </a:p>
        </p:txBody>
      </p:sp>
    </p:spTree>
    <p:extLst>
      <p:ext uri="{BB962C8B-B14F-4D97-AF65-F5344CB8AC3E}">
        <p14:creationId xmlns:p14="http://schemas.microsoft.com/office/powerpoint/2010/main" val="3942669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226842">
            <a:off x="2837509" y="428432"/>
            <a:ext cx="7964680" cy="1016629"/>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Let’s play… sow the seeds</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527450" y="5036870"/>
            <a:ext cx="9144000" cy="1655762"/>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How many points can you score with your seeds?</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9495" y="148283"/>
            <a:ext cx="685800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523" y="-299103"/>
            <a:ext cx="6858000" cy="6858000"/>
          </a:xfrm>
          <a:prstGeom prst="rect">
            <a:avLst/>
          </a:prstGeom>
        </p:spPr>
      </p:pic>
    </p:spTree>
    <p:extLst>
      <p:ext uri="{BB962C8B-B14F-4D97-AF65-F5344CB8AC3E}">
        <p14:creationId xmlns:p14="http://schemas.microsoft.com/office/powerpoint/2010/main" val="415319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4393" y="1415020"/>
            <a:ext cx="9144000" cy="1243332"/>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Let’s read… lets watch</a:t>
            </a:r>
            <a:br>
              <a:rPr lang="en-GB" b="1" dirty="0" smtClean="0">
                <a:effectLst>
                  <a:outerShdw blurRad="38100" dist="38100" dir="2700000" algn="tl">
                    <a:srgbClr val="000000">
                      <a:alpha val="43137"/>
                    </a:srgbClr>
                  </a:outerShdw>
                </a:effectLst>
                <a:latin typeface="Ink Free" panose="03080402000500000000" pitchFamily="66" charset="0"/>
              </a:rPr>
            </a:br>
            <a:r>
              <a:rPr lang="en-GB" b="1" dirty="0">
                <a:effectLst>
                  <a:outerShdw blurRad="38100" dist="38100" dir="2700000" algn="tl">
                    <a:srgbClr val="000000">
                      <a:alpha val="43137"/>
                    </a:srgbClr>
                  </a:outerShdw>
                </a:effectLst>
                <a:latin typeface="Ink Free" panose="03080402000500000000" pitchFamily="66" charset="0"/>
              </a:rPr>
              <a:t/>
            </a:r>
            <a:br>
              <a:rPr lang="en-GB" b="1" dirty="0">
                <a:effectLst>
                  <a:outerShdw blurRad="38100" dist="38100" dir="2700000" algn="tl">
                    <a:srgbClr val="000000">
                      <a:alpha val="43137"/>
                    </a:srgbClr>
                  </a:outerShdw>
                </a:effectLst>
                <a:latin typeface="Ink Free" panose="03080402000500000000" pitchFamily="66" charset="0"/>
              </a:rPr>
            </a:br>
            <a:r>
              <a:rPr lang="en-GB" b="1" dirty="0" smtClean="0">
                <a:effectLst>
                  <a:outerShdw blurRad="38100" dist="38100" dir="2700000" algn="tl">
                    <a:srgbClr val="000000">
                      <a:alpha val="43137"/>
                    </a:srgbClr>
                  </a:outerShdw>
                </a:effectLst>
                <a:latin typeface="Ink Free" panose="03080402000500000000" pitchFamily="66" charset="0"/>
              </a:rPr>
              <a:t>Matthew 13:1-8</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339442" y="4105378"/>
            <a:ext cx="9144000" cy="1655762"/>
          </a:xfrm>
        </p:spPr>
        <p:txBody>
          <a:bodyPr>
            <a:normAutofit/>
          </a:bodyPr>
          <a:lstStyle/>
          <a:p>
            <a:r>
              <a:rPr lang="en-GB" sz="3200" b="1" dirty="0">
                <a:effectLst>
                  <a:outerShdw blurRad="38100" dist="38100" dir="2700000" algn="tl">
                    <a:srgbClr val="000000">
                      <a:alpha val="43137"/>
                    </a:srgbClr>
                  </a:outerShdw>
                </a:effectLst>
                <a:latin typeface="Ink Free" panose="03080402000500000000" pitchFamily="66" charset="0"/>
                <a:hlinkClick r:id="rId3"/>
              </a:rPr>
              <a:t>https://www.youtube.com/watch?v=EBvclAMh49Q</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1</a:t>
            </a:r>
            <a:endParaRPr lang="en-GB" dirty="0"/>
          </a:p>
        </p:txBody>
      </p:sp>
      <p:sp>
        <p:nvSpPr>
          <p:cNvPr id="6" name="TextBox 5"/>
          <p:cNvSpPr txBox="1"/>
          <p:nvPr/>
        </p:nvSpPr>
        <p:spPr>
          <a:xfrm>
            <a:off x="1098958" y="5234730"/>
            <a:ext cx="9879435" cy="954107"/>
          </a:xfrm>
          <a:prstGeom prst="rect">
            <a:avLst/>
          </a:prstGeom>
          <a:noFill/>
        </p:spPr>
        <p:txBody>
          <a:bodyPr wrap="square" rtlCol="0">
            <a:spAutoFit/>
          </a:bodyPr>
          <a:lstStyle/>
          <a:p>
            <a:pPr algn="ctr"/>
            <a:r>
              <a:rPr lang="en-GB" sz="2800" b="1" dirty="0" smtClean="0">
                <a:latin typeface="Ink Free" panose="03080402000500000000" pitchFamily="66" charset="0"/>
              </a:rPr>
              <a:t>Talk to the person next you about the meaning of the parable.  Be prepared to feedback.</a:t>
            </a:r>
            <a:endParaRPr lang="en-GB" sz="2800" b="1" dirty="0">
              <a:latin typeface="Ink Free" panose="03080402000500000000" pitchFamily="66" charset="0"/>
            </a:endParaRPr>
          </a:p>
        </p:txBody>
      </p:sp>
    </p:spTree>
    <p:extLst>
      <p:ext uri="{BB962C8B-B14F-4D97-AF65-F5344CB8AC3E}">
        <p14:creationId xmlns:p14="http://schemas.microsoft.com/office/powerpoint/2010/main" val="1614258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39068" y="1429231"/>
            <a:ext cx="9144000" cy="974885"/>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What distracts you from God’s word?</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408263" y="2404116"/>
            <a:ext cx="11504104" cy="2654445"/>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Listen to the following story.</a:t>
            </a:r>
          </a:p>
          <a:p>
            <a:pPr algn="l"/>
            <a:r>
              <a:rPr lang="en-GB" dirty="0">
                <a:latin typeface="Ink Free" panose="03080402000500000000" pitchFamily="66" charset="0"/>
              </a:rPr>
              <a:t>1.</a:t>
            </a:r>
            <a:r>
              <a:rPr lang="en-GB" b="1" dirty="0">
                <a:latin typeface="Ink Free" panose="03080402000500000000" pitchFamily="66" charset="0"/>
              </a:rPr>
              <a:t> Did the story make sense?   </a:t>
            </a:r>
            <a:endParaRPr lang="en-GB" b="1" dirty="0" smtClean="0">
              <a:latin typeface="Ink Free" panose="03080402000500000000" pitchFamily="66" charset="0"/>
            </a:endParaRPr>
          </a:p>
          <a:p>
            <a:pPr algn="l"/>
            <a:r>
              <a:rPr lang="en-GB" b="1" dirty="0" smtClean="0">
                <a:latin typeface="Ink Free" panose="03080402000500000000" pitchFamily="66" charset="0"/>
              </a:rPr>
              <a:t>2</a:t>
            </a:r>
            <a:r>
              <a:rPr lang="en-GB" b="1" dirty="0">
                <a:latin typeface="Ink Free" panose="03080402000500000000" pitchFamily="66" charset="0"/>
              </a:rPr>
              <a:t>. How put off were you by the distracting words?</a:t>
            </a:r>
          </a:p>
          <a:p>
            <a:pPr algn="l"/>
            <a:r>
              <a:rPr lang="en-GB" b="1" dirty="0">
                <a:latin typeface="Ink Free" panose="03080402000500000000" pitchFamily="66" charset="0"/>
              </a:rPr>
              <a:t>3. </a:t>
            </a:r>
            <a:r>
              <a:rPr lang="en-GB" b="1" dirty="0" smtClean="0">
                <a:latin typeface="Ink Free" panose="03080402000500000000" pitchFamily="66" charset="0"/>
              </a:rPr>
              <a:t>What </a:t>
            </a:r>
            <a:r>
              <a:rPr lang="en-GB" b="1" dirty="0">
                <a:latin typeface="Ink Free" panose="03080402000500000000" pitchFamily="66" charset="0"/>
              </a:rPr>
              <a:t>sort of things can distract us when we are reading or listening to God’s word?</a:t>
            </a:r>
          </a:p>
          <a:p>
            <a:pPr algn="l"/>
            <a:r>
              <a:rPr lang="en-GB" dirty="0">
                <a:latin typeface="Ink Free" panose="03080402000500000000" pitchFamily="66" charset="0"/>
              </a:rPr>
              <a:t> </a:t>
            </a:r>
          </a:p>
          <a:p>
            <a:endParaRPr lang="en-GB" sz="3200" b="1" dirty="0" smtClean="0">
              <a:effectLst>
                <a:outerShdw blurRad="38100" dist="38100" dir="2700000" algn="tl">
                  <a:srgbClr val="000000">
                    <a:alpha val="43137"/>
                  </a:srgbClr>
                </a:outerShdw>
              </a:effectLst>
              <a:latin typeface="Ink Free" panose="03080402000500000000" pitchFamily="66" charset="0"/>
            </a:endParaRPr>
          </a:p>
          <a:p>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2</a:t>
            </a:r>
            <a:endParaRPr lang="en-GB" dirty="0"/>
          </a:p>
        </p:txBody>
      </p:sp>
      <p:pic>
        <p:nvPicPr>
          <p:cNvPr id="6" name="Picture 5"/>
          <p:cNvPicPr>
            <a:picLocks noChangeAspect="1"/>
          </p:cNvPicPr>
          <p:nvPr/>
        </p:nvPicPr>
        <p:blipFill>
          <a:blip r:embed="rId4"/>
          <a:stretch>
            <a:fillRect/>
          </a:stretch>
        </p:blipFill>
        <p:spPr>
          <a:xfrm>
            <a:off x="2919369" y="4587816"/>
            <a:ext cx="1862750" cy="17794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3884" t="4172" r="10339" b="2139"/>
          <a:stretch/>
        </p:blipFill>
        <p:spPr>
          <a:xfrm>
            <a:off x="453006" y="4587815"/>
            <a:ext cx="1912689" cy="17794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6"/>
          <a:stretch>
            <a:fillRect/>
          </a:stretch>
        </p:blipFill>
        <p:spPr>
          <a:xfrm>
            <a:off x="5256621" y="4587814"/>
            <a:ext cx="1790131" cy="17901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7"/>
          <a:stretch>
            <a:fillRect/>
          </a:stretch>
        </p:blipFill>
        <p:spPr>
          <a:xfrm>
            <a:off x="7558479" y="4587814"/>
            <a:ext cx="1870747" cy="18133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a:blip r:embed="rId8"/>
          <a:stretch>
            <a:fillRect/>
          </a:stretch>
        </p:blipFill>
        <p:spPr>
          <a:xfrm>
            <a:off x="10047695" y="4587814"/>
            <a:ext cx="1564428" cy="18276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383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376853">
            <a:off x="3740528" y="851067"/>
            <a:ext cx="6112778" cy="1178303"/>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The seeds on the path</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2720652" y="2246684"/>
            <a:ext cx="9208493" cy="3843724"/>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Distractions </a:t>
            </a:r>
            <a:r>
              <a:rPr lang="en-GB" sz="3200" b="1" dirty="0" smtClean="0">
                <a:effectLst>
                  <a:outerShdw blurRad="38100" dist="38100" dir="2700000" algn="tl">
                    <a:srgbClr val="000000">
                      <a:alpha val="43137"/>
                    </a:srgbClr>
                  </a:outerShdw>
                </a:effectLst>
                <a:latin typeface="Ink Free" panose="03080402000500000000" pitchFamily="66" charset="0"/>
              </a:rPr>
              <a:t>are </a:t>
            </a:r>
            <a:r>
              <a:rPr lang="en-GB" sz="3200" b="1" dirty="0" smtClean="0">
                <a:effectLst>
                  <a:outerShdw blurRad="38100" dist="38100" dir="2700000" algn="tl">
                    <a:srgbClr val="000000">
                      <a:alpha val="43137"/>
                    </a:srgbClr>
                  </a:outerShdw>
                </a:effectLst>
                <a:latin typeface="Ink Free" panose="03080402000500000000" pitchFamily="66" charset="0"/>
              </a:rPr>
              <a:t>the seed on the path.</a:t>
            </a:r>
          </a:p>
          <a:p>
            <a:r>
              <a:rPr lang="en-GB" sz="3200" b="1" dirty="0" smtClean="0">
                <a:effectLst>
                  <a:outerShdw blurRad="38100" dist="38100" dir="2700000" algn="tl">
                    <a:srgbClr val="000000">
                      <a:alpha val="43137"/>
                    </a:srgbClr>
                  </a:outerShdw>
                </a:effectLst>
                <a:latin typeface="Ink Free" panose="03080402000500000000" pitchFamily="66" charset="0"/>
              </a:rPr>
              <a:t>Satan does not want you to remember any scripture so he distracts you and steals God’s word from you. </a:t>
            </a:r>
            <a:endParaRPr lang="en-GB" sz="3200" b="1" dirty="0">
              <a:effectLst>
                <a:outerShdw blurRad="38100" dist="38100" dir="2700000" algn="tl">
                  <a:srgbClr val="000000">
                    <a:alpha val="43137"/>
                  </a:srgbClr>
                </a:outerShdw>
              </a:effectLst>
              <a:latin typeface="Ink Free" panose="03080402000500000000" pitchFamily="66" charset="0"/>
            </a:endParaRPr>
          </a:p>
          <a:p>
            <a:endParaRPr lang="en-GB" sz="3200" b="1" dirty="0">
              <a:effectLst>
                <a:outerShdw blurRad="38100" dist="38100" dir="2700000" algn="tl">
                  <a:srgbClr val="000000">
                    <a:alpha val="43137"/>
                  </a:srgbClr>
                </a:outerShdw>
              </a:effectLst>
              <a:latin typeface="Ink Free" panose="03080402000500000000" pitchFamily="66" charset="0"/>
            </a:endParaRPr>
          </a:p>
          <a:p>
            <a:r>
              <a:rPr lang="en-GB" sz="3200" b="1" dirty="0" smtClean="0">
                <a:effectLst>
                  <a:outerShdw blurRad="38100" dist="38100" dir="2700000" algn="tl">
                    <a:srgbClr val="000000">
                      <a:alpha val="43137"/>
                    </a:srgbClr>
                  </a:outerShdw>
                </a:effectLst>
                <a:latin typeface="Ink Free" panose="03080402000500000000" pitchFamily="66" charset="0"/>
              </a:rPr>
              <a:t>How can we not be distracted?</a:t>
            </a:r>
          </a:p>
          <a:p>
            <a:r>
              <a:rPr lang="en-GB" sz="3200" b="1" dirty="0" smtClean="0">
                <a:effectLst>
                  <a:outerShdw blurRad="38100" dist="38100" dir="2700000" algn="tl">
                    <a:srgbClr val="000000">
                      <a:alpha val="43137"/>
                    </a:srgbClr>
                  </a:outerShdw>
                </a:effectLst>
                <a:latin typeface="Ink Free" panose="03080402000500000000" pitchFamily="66" charset="0"/>
              </a:rPr>
              <a:t>2 Corinthians 10:5, Ephesian 6:16</a:t>
            </a:r>
          </a:p>
          <a:p>
            <a:r>
              <a:rPr lang="en-GB" sz="3200" b="1" dirty="0" smtClean="0">
                <a:effectLst>
                  <a:outerShdw blurRad="38100" dist="38100" dir="2700000" algn="tl">
                    <a:srgbClr val="000000">
                      <a:alpha val="43137"/>
                    </a:srgbClr>
                  </a:outerShdw>
                </a:effectLst>
                <a:latin typeface="Ink Free" panose="03080402000500000000" pitchFamily="66" charset="0"/>
              </a:rPr>
              <a:t> How do these verses help us?</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2</a:t>
            </a:r>
            <a:endParaRPr lang="en-GB"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284" t="30806" r="23211" b="26895"/>
          <a:stretch/>
        </p:blipFill>
        <p:spPr>
          <a:xfrm>
            <a:off x="187176" y="2080469"/>
            <a:ext cx="2533476" cy="1896529"/>
          </a:xfrm>
          <a:prstGeom prst="rect">
            <a:avLst/>
          </a:prstGeom>
        </p:spPr>
      </p:pic>
    </p:spTree>
    <p:extLst>
      <p:ext uri="{BB962C8B-B14F-4D97-AF65-F5344CB8AC3E}">
        <p14:creationId xmlns:p14="http://schemas.microsoft.com/office/powerpoint/2010/main" val="3047429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221538">
            <a:off x="2772586" y="418059"/>
            <a:ext cx="7681519" cy="957302"/>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Are you a quitter?</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3145870" y="1901182"/>
            <a:ext cx="8892331" cy="3216102"/>
          </a:xfrm>
        </p:spPr>
        <p:txBody>
          <a:bodyPr>
            <a:normAutofit/>
          </a:bodyPr>
          <a:lstStyle/>
          <a:p>
            <a:r>
              <a:rPr lang="en-GB" sz="2600" dirty="0">
                <a:latin typeface="Ink Free" panose="03080402000500000000" pitchFamily="66" charset="0"/>
              </a:rPr>
              <a:t>1. What have you wanted to do and then given up quickly because it became hard, or </a:t>
            </a:r>
            <a:r>
              <a:rPr lang="en-GB" sz="2600" dirty="0" smtClean="0">
                <a:latin typeface="Ink Free" panose="03080402000500000000" pitchFamily="66" charset="0"/>
              </a:rPr>
              <a:t>too </a:t>
            </a:r>
            <a:r>
              <a:rPr lang="en-GB" sz="2600" dirty="0">
                <a:latin typeface="Ink Free" panose="03080402000500000000" pitchFamily="66" charset="0"/>
              </a:rPr>
              <a:t>time consuming? </a:t>
            </a:r>
          </a:p>
          <a:p>
            <a:r>
              <a:rPr lang="en-GB" sz="2600" dirty="0">
                <a:latin typeface="Ink Free" panose="03080402000500000000" pitchFamily="66" charset="0"/>
              </a:rPr>
              <a:t>2. How hard do you revise for school tests?  Is there a link between the harder you work and the better you get? </a:t>
            </a:r>
          </a:p>
          <a:p>
            <a:r>
              <a:rPr lang="en-GB" sz="2600" dirty="0">
                <a:latin typeface="Ink Free" panose="03080402000500000000" pitchFamily="66" charset="0"/>
              </a:rPr>
              <a:t>3. How do we get better knowledge and understanding of God’s word?  Does it appear in our brains?</a:t>
            </a:r>
          </a:p>
          <a:p>
            <a:r>
              <a:rPr lang="en-GB" sz="2600" dirty="0">
                <a:latin typeface="Ink Free" panose="03080402000500000000" pitchFamily="66" charset="0"/>
              </a:rPr>
              <a:t> </a:t>
            </a:r>
          </a:p>
          <a:p>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0735112" y="335560"/>
            <a:ext cx="1487648" cy="369332"/>
          </a:xfrm>
          <a:prstGeom prst="rect">
            <a:avLst/>
          </a:prstGeom>
          <a:noFill/>
        </p:spPr>
        <p:txBody>
          <a:bodyPr wrap="square" rtlCol="0">
            <a:spAutoFit/>
          </a:bodyPr>
          <a:lstStyle/>
          <a:p>
            <a:r>
              <a:rPr lang="en-GB" dirty="0" smtClean="0"/>
              <a:t>Activity 3</a:t>
            </a:r>
            <a:endParaRPr lang="en-GB" dirty="0"/>
          </a:p>
        </p:txBody>
      </p:sp>
      <p:sp>
        <p:nvSpPr>
          <p:cNvPr id="7" name="Rectangle 6"/>
          <p:cNvSpPr/>
          <p:nvPr/>
        </p:nvSpPr>
        <p:spPr>
          <a:xfrm>
            <a:off x="3293346" y="5117284"/>
            <a:ext cx="4839210" cy="369332"/>
          </a:xfrm>
          <a:prstGeom prst="rect">
            <a:avLst/>
          </a:prstGeom>
        </p:spPr>
        <p:txBody>
          <a:bodyPr wrap="none">
            <a:spAutoFit/>
          </a:bodyPr>
          <a:lstStyle/>
          <a:p>
            <a:r>
              <a:rPr lang="en-GB" dirty="0">
                <a:hlinkClick r:id="rId4"/>
              </a:rPr>
              <a:t>https://www.youtube.com/watch?v=Fo5y3Ydyhtc</a:t>
            </a:r>
            <a:endParaRPr lang="en-GB" dirty="0"/>
          </a:p>
        </p:txBody>
      </p:sp>
      <p:sp>
        <p:nvSpPr>
          <p:cNvPr id="8" name="TextBox 7"/>
          <p:cNvSpPr txBox="1"/>
          <p:nvPr/>
        </p:nvSpPr>
        <p:spPr>
          <a:xfrm>
            <a:off x="3909269" y="5620624"/>
            <a:ext cx="5033394" cy="369332"/>
          </a:xfrm>
          <a:prstGeom prst="rect">
            <a:avLst/>
          </a:prstGeom>
          <a:noFill/>
        </p:spPr>
        <p:txBody>
          <a:bodyPr wrap="square" rtlCol="0">
            <a:spAutoFit/>
          </a:bodyPr>
          <a:lstStyle/>
          <a:p>
            <a:r>
              <a:rPr lang="en-GB" dirty="0" smtClean="0"/>
              <a:t>Set the scene before playing the clip</a:t>
            </a:r>
            <a:endParaRPr lang="en-GB" dirty="0"/>
          </a:p>
        </p:txBody>
      </p:sp>
    </p:spTree>
    <p:extLst>
      <p:ext uri="{BB962C8B-B14F-4D97-AF65-F5344CB8AC3E}">
        <p14:creationId xmlns:p14="http://schemas.microsoft.com/office/powerpoint/2010/main" val="362940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678420">
            <a:off x="3076864" y="786803"/>
            <a:ext cx="9144000" cy="924551"/>
          </a:xfrm>
        </p:spPr>
        <p:txBody>
          <a:bodyPr>
            <a:normAutofit/>
          </a:bodyPr>
          <a:lstStyle/>
          <a:p>
            <a:r>
              <a:rPr lang="en-GB" b="1" dirty="0" smtClean="0">
                <a:effectLst>
                  <a:outerShdw blurRad="38100" dist="38100" dir="2700000" algn="tl">
                    <a:srgbClr val="000000">
                      <a:alpha val="43137"/>
                    </a:srgbClr>
                  </a:outerShdw>
                </a:effectLst>
                <a:latin typeface="Ink Free" panose="03080402000500000000" pitchFamily="66" charset="0"/>
              </a:rPr>
              <a:t>The seeds on the rocky soil</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2958517" y="2914140"/>
            <a:ext cx="9144000" cy="2773595"/>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Rocky soil has no depth or nutrients things will not grow strong.</a:t>
            </a:r>
          </a:p>
          <a:p>
            <a:r>
              <a:rPr lang="en-GB" sz="3200" b="1" dirty="0" smtClean="0">
                <a:effectLst>
                  <a:outerShdw blurRad="38100" dist="38100" dir="2700000" algn="tl">
                    <a:srgbClr val="000000">
                      <a:alpha val="43137"/>
                    </a:srgbClr>
                  </a:outerShdw>
                </a:effectLst>
                <a:latin typeface="Ink Free" panose="03080402000500000000" pitchFamily="66" charset="0"/>
              </a:rPr>
              <a:t>Unless you practice your faith everyday it will quickly die.</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221585" y="2426775"/>
            <a:ext cx="2487384" cy="1560711"/>
          </a:xfrm>
          <a:prstGeom prst="rect">
            <a:avLst/>
          </a:prstGeom>
        </p:spPr>
      </p:pic>
      <p:sp>
        <p:nvSpPr>
          <p:cNvPr id="6" name="TextBox 5"/>
          <p:cNvSpPr txBox="1"/>
          <p:nvPr/>
        </p:nvSpPr>
        <p:spPr>
          <a:xfrm>
            <a:off x="10735112" y="335560"/>
            <a:ext cx="1487648" cy="369332"/>
          </a:xfrm>
          <a:prstGeom prst="rect">
            <a:avLst/>
          </a:prstGeom>
          <a:noFill/>
        </p:spPr>
        <p:txBody>
          <a:bodyPr wrap="square" rtlCol="0">
            <a:spAutoFit/>
          </a:bodyPr>
          <a:lstStyle/>
          <a:p>
            <a:r>
              <a:rPr lang="en-GB" dirty="0" smtClean="0"/>
              <a:t>Activity 3</a:t>
            </a:r>
            <a:endParaRPr lang="en-GB" dirty="0"/>
          </a:p>
        </p:txBody>
      </p:sp>
      <p:sp>
        <p:nvSpPr>
          <p:cNvPr id="7" name="Rectangle 6"/>
          <p:cNvSpPr/>
          <p:nvPr/>
        </p:nvSpPr>
        <p:spPr>
          <a:xfrm>
            <a:off x="492155" y="5172082"/>
            <a:ext cx="10986781" cy="830997"/>
          </a:xfrm>
          <a:prstGeom prst="rect">
            <a:avLst/>
          </a:prstGeom>
        </p:spPr>
        <p:txBody>
          <a:bodyPr wrap="square">
            <a:spAutoFit/>
          </a:bodyPr>
          <a:lstStyle/>
          <a:p>
            <a:r>
              <a:rPr lang="en-GB" dirty="0" smtClean="0"/>
              <a:t> </a:t>
            </a:r>
            <a:r>
              <a:rPr lang="en-GB" sz="2400" b="1" dirty="0" smtClean="0">
                <a:solidFill>
                  <a:srgbClr val="002060"/>
                </a:solidFill>
                <a:latin typeface="Ink Free" panose="03080402000500000000" pitchFamily="66" charset="0"/>
              </a:rPr>
              <a:t>Jesus said: “I </a:t>
            </a:r>
            <a:r>
              <a:rPr lang="en-GB" sz="2400" b="1" dirty="0">
                <a:solidFill>
                  <a:srgbClr val="002060"/>
                </a:solidFill>
                <a:latin typeface="Ink Free" panose="03080402000500000000" pitchFamily="66" charset="0"/>
              </a:rPr>
              <a:t>am the vine; you are the branches. If you remain in me and I in you, you will bear much fruit; apart from me you can do nothing</a:t>
            </a:r>
            <a:r>
              <a:rPr lang="en-GB" sz="2400" b="1" dirty="0" smtClean="0">
                <a:solidFill>
                  <a:srgbClr val="002060"/>
                </a:solidFill>
                <a:latin typeface="Ink Free" panose="03080402000500000000" pitchFamily="66" charset="0"/>
              </a:rPr>
              <a:t>.”</a:t>
            </a:r>
            <a:endParaRPr lang="en-GB" sz="2400" b="1" dirty="0">
              <a:solidFill>
                <a:srgbClr val="002060"/>
              </a:solidFill>
              <a:latin typeface="Ink Free" panose="03080402000500000000" pitchFamily="66" charset="0"/>
            </a:endParaRPr>
          </a:p>
        </p:txBody>
      </p:sp>
      <p:sp>
        <p:nvSpPr>
          <p:cNvPr id="8" name="TextBox 7"/>
          <p:cNvSpPr txBox="1"/>
          <p:nvPr/>
        </p:nvSpPr>
        <p:spPr>
          <a:xfrm>
            <a:off x="1476463" y="6224631"/>
            <a:ext cx="9110444" cy="461665"/>
          </a:xfrm>
          <a:prstGeom prst="rect">
            <a:avLst/>
          </a:prstGeom>
          <a:noFill/>
        </p:spPr>
        <p:txBody>
          <a:bodyPr wrap="square" rtlCol="0">
            <a:spAutoFit/>
          </a:bodyPr>
          <a:lstStyle/>
          <a:p>
            <a:r>
              <a:rPr lang="en-GB" sz="2400" b="1" dirty="0" smtClean="0">
                <a:effectLst>
                  <a:outerShdw blurRad="38100" dist="38100" dir="2700000" algn="tl">
                    <a:srgbClr val="000000">
                      <a:alpha val="43137"/>
                    </a:srgbClr>
                  </a:outerShdw>
                </a:effectLst>
                <a:latin typeface="Ink Free" panose="03080402000500000000" pitchFamily="66" charset="0"/>
              </a:rPr>
              <a:t>How does this  quote help us understand about growing in faith?</a:t>
            </a:r>
            <a:endParaRPr lang="en-GB" sz="2400" b="1" dirty="0">
              <a:effectLst>
                <a:outerShdw blurRad="38100" dist="38100" dir="2700000" algn="tl">
                  <a:srgbClr val="000000">
                    <a:alpha val="43137"/>
                  </a:srgbClr>
                </a:outerShdw>
              </a:effectLst>
              <a:latin typeface="Ink Free" panose="03080402000500000000" pitchFamily="66" charset="0"/>
            </a:endParaRPr>
          </a:p>
        </p:txBody>
      </p:sp>
    </p:spTree>
    <p:extLst>
      <p:ext uri="{BB962C8B-B14F-4D97-AF65-F5344CB8AC3E}">
        <p14:creationId xmlns:p14="http://schemas.microsoft.com/office/powerpoint/2010/main" val="1025627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34936" y="1038473"/>
            <a:ext cx="9144000" cy="1151054"/>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What would you rather be a saint or a sinner?</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659934" y="2391451"/>
            <a:ext cx="9144000" cy="1115147"/>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Anyone read the story Dr Jekyll and Mr Hyde? What’s the story?</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4</a:t>
            </a:r>
            <a:endParaRPr lang="en-GB"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404" t="30688" r="21860" b="25254"/>
          <a:stretch/>
        </p:blipFill>
        <p:spPr>
          <a:xfrm>
            <a:off x="9741016" y="1486431"/>
            <a:ext cx="1988192" cy="1661021"/>
          </a:xfrm>
          <a:prstGeom prst="rect">
            <a:avLst/>
          </a:prstGeom>
        </p:spPr>
      </p:pic>
      <p:pic>
        <p:nvPicPr>
          <p:cNvPr id="7" name="Picture 6"/>
          <p:cNvPicPr>
            <a:picLocks noChangeAspect="1"/>
          </p:cNvPicPr>
          <p:nvPr/>
        </p:nvPicPr>
        <p:blipFill>
          <a:blip r:embed="rId5"/>
          <a:stretch>
            <a:fillRect/>
          </a:stretch>
        </p:blipFill>
        <p:spPr>
          <a:xfrm>
            <a:off x="10040923" y="3221373"/>
            <a:ext cx="1606360" cy="1606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rot="21092909">
            <a:off x="277867" y="5300130"/>
            <a:ext cx="2076887" cy="1207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316310" y="3694687"/>
            <a:ext cx="8759504" cy="954107"/>
          </a:xfrm>
          <a:prstGeom prst="rect">
            <a:avLst/>
          </a:prstGeom>
          <a:noFill/>
        </p:spPr>
        <p:txBody>
          <a:bodyPr wrap="square" rtlCol="0">
            <a:spAutoFit/>
          </a:bodyPr>
          <a:lstStyle/>
          <a:p>
            <a:r>
              <a:rPr lang="en-GB" sz="2800" dirty="0" smtClean="0">
                <a:latin typeface="Ink Free" panose="03080402000500000000" pitchFamily="66" charset="0"/>
              </a:rPr>
              <a:t>The Bible says you cannot serve TWO masters, you will love one and hate the other…</a:t>
            </a:r>
            <a:endParaRPr lang="en-GB" sz="2800" dirty="0">
              <a:latin typeface="Ink Free" panose="03080402000500000000" pitchFamily="66" charset="0"/>
            </a:endParaRPr>
          </a:p>
        </p:txBody>
      </p:sp>
      <p:sp>
        <p:nvSpPr>
          <p:cNvPr id="10" name="TextBox 9"/>
          <p:cNvSpPr txBox="1"/>
          <p:nvPr/>
        </p:nvSpPr>
        <p:spPr>
          <a:xfrm>
            <a:off x="2838842" y="5073125"/>
            <a:ext cx="8808441" cy="1661993"/>
          </a:xfrm>
          <a:prstGeom prst="rect">
            <a:avLst/>
          </a:prstGeom>
          <a:noFill/>
        </p:spPr>
        <p:txBody>
          <a:bodyPr wrap="square" rtlCol="0">
            <a:spAutoFit/>
          </a:bodyPr>
          <a:lstStyle/>
          <a:p>
            <a:r>
              <a:rPr lang="en-GB" sz="2800" dirty="0">
                <a:latin typeface="Ink Free" panose="03080402000500000000" pitchFamily="66" charset="0"/>
              </a:rPr>
              <a:t>1. What does the Bible say about the struggle with sin?  Hebrews 12:1-2, Colossians 3:5-6, Psalm 19:13-14</a:t>
            </a:r>
          </a:p>
          <a:p>
            <a:r>
              <a:rPr lang="en-GB" sz="2800" dirty="0">
                <a:latin typeface="Ink Free" panose="03080402000500000000" pitchFamily="66" charset="0"/>
              </a:rPr>
              <a:t> </a:t>
            </a:r>
          </a:p>
          <a:p>
            <a:endParaRPr lang="en-GB" dirty="0"/>
          </a:p>
        </p:txBody>
      </p:sp>
    </p:spTree>
    <p:extLst>
      <p:ext uri="{BB962C8B-B14F-4D97-AF65-F5344CB8AC3E}">
        <p14:creationId xmlns:p14="http://schemas.microsoft.com/office/powerpoint/2010/main" val="4460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509321">
            <a:off x="2314926" y="753246"/>
            <a:ext cx="9144000" cy="949718"/>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The seeds in the thorns</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2701255" y="2372654"/>
            <a:ext cx="7832521" cy="3803010"/>
          </a:xfrm>
        </p:spPr>
        <p:txBody>
          <a:bodyPr>
            <a:normAutofit/>
          </a:bodyPr>
          <a:lstStyle/>
          <a:p>
            <a:r>
              <a:rPr lang="en-GB" sz="3200" b="1" dirty="0">
                <a:effectLst>
                  <a:outerShdw blurRad="38100" dist="38100" dir="2700000" algn="tl">
                    <a:srgbClr val="000000">
                      <a:alpha val="43137"/>
                    </a:srgbClr>
                  </a:outerShdw>
                </a:effectLst>
                <a:latin typeface="Ink Free" panose="03080402000500000000" pitchFamily="66" charset="0"/>
              </a:rPr>
              <a:t>W</a:t>
            </a:r>
            <a:r>
              <a:rPr lang="en-GB" sz="3200" b="1" dirty="0" smtClean="0">
                <a:effectLst>
                  <a:outerShdw blurRad="38100" dist="38100" dir="2700000" algn="tl">
                    <a:srgbClr val="000000">
                      <a:alpha val="43137"/>
                    </a:srgbClr>
                  </a:outerShdw>
                </a:effectLst>
                <a:latin typeface="Ink Free" panose="03080402000500000000" pitchFamily="66" charset="0"/>
              </a:rPr>
              <a:t>e will all struggle with sin in our life.</a:t>
            </a:r>
          </a:p>
          <a:p>
            <a:r>
              <a:rPr lang="en-GB" sz="3200" b="1" dirty="0" smtClean="0">
                <a:effectLst>
                  <a:outerShdw blurRad="38100" dist="38100" dir="2700000" algn="tl">
                    <a:srgbClr val="000000">
                      <a:alpha val="43137"/>
                    </a:srgbClr>
                  </a:outerShdw>
                </a:effectLst>
                <a:latin typeface="Ink Free" panose="03080402000500000000" pitchFamily="66" charset="0"/>
              </a:rPr>
              <a:t>God </a:t>
            </a:r>
            <a:r>
              <a:rPr lang="en-GB" sz="3200" b="1" u="sng" dirty="0" smtClean="0">
                <a:effectLst>
                  <a:outerShdw blurRad="38100" dist="38100" dir="2700000" algn="tl">
                    <a:srgbClr val="000000">
                      <a:alpha val="43137"/>
                    </a:srgbClr>
                  </a:outerShdw>
                </a:effectLst>
                <a:latin typeface="Ink Free" panose="03080402000500000000" pitchFamily="66" charset="0"/>
              </a:rPr>
              <a:t>does not </a:t>
            </a:r>
            <a:r>
              <a:rPr lang="en-GB" sz="3200" b="1" dirty="0" smtClean="0">
                <a:effectLst>
                  <a:outerShdw blurRad="38100" dist="38100" dir="2700000" algn="tl">
                    <a:srgbClr val="000000">
                      <a:alpha val="43137"/>
                    </a:srgbClr>
                  </a:outerShdw>
                </a:effectLst>
                <a:latin typeface="Ink Free" panose="03080402000500000000" pitchFamily="66" charset="0"/>
              </a:rPr>
              <a:t>want to stop us enjoying our life, but we can become consumed by things and  they take over. </a:t>
            </a:r>
          </a:p>
          <a:p>
            <a:r>
              <a:rPr lang="en-GB" sz="3200" b="1" dirty="0" smtClean="0">
                <a:effectLst>
                  <a:outerShdw blurRad="38100" dist="38100" dir="2700000" algn="tl">
                    <a:srgbClr val="000000">
                      <a:alpha val="43137"/>
                    </a:srgbClr>
                  </a:outerShdw>
                </a:effectLst>
                <a:latin typeface="Ink Free" panose="03080402000500000000" pitchFamily="66" charset="0"/>
              </a:rPr>
              <a:t>If our actions take us away from Jesus then we need to stop doing them!</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4071">
            <a:off x="206621" y="210541"/>
            <a:ext cx="2031468" cy="15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735112" y="335560"/>
            <a:ext cx="1487648" cy="369332"/>
          </a:xfrm>
          <a:prstGeom prst="rect">
            <a:avLst/>
          </a:prstGeom>
          <a:noFill/>
        </p:spPr>
        <p:txBody>
          <a:bodyPr wrap="square" rtlCol="0">
            <a:spAutoFit/>
          </a:bodyPr>
          <a:lstStyle/>
          <a:p>
            <a:r>
              <a:rPr lang="en-GB" dirty="0" smtClean="0"/>
              <a:t>Activity 4</a:t>
            </a:r>
            <a:endParaRPr lang="en-GB" dirty="0"/>
          </a:p>
        </p:txBody>
      </p:sp>
      <p:pic>
        <p:nvPicPr>
          <p:cNvPr id="6" name="Picture 5"/>
          <p:cNvPicPr>
            <a:picLocks noChangeAspect="1"/>
          </p:cNvPicPr>
          <p:nvPr/>
        </p:nvPicPr>
        <p:blipFill rotWithShape="1">
          <a:blip r:embed="rId4"/>
          <a:srcRect l="4547" t="9304" r="4319" b="8070"/>
          <a:stretch/>
        </p:blipFill>
        <p:spPr>
          <a:xfrm rot="203465">
            <a:off x="144089" y="2063692"/>
            <a:ext cx="2248250" cy="1526796"/>
          </a:xfrm>
          <a:prstGeom prst="rect">
            <a:avLst/>
          </a:prstGeom>
          <a:ln>
            <a:noFill/>
          </a:ln>
          <a:effectLst>
            <a:softEdge rad="112500"/>
          </a:effectLst>
        </p:spPr>
      </p:pic>
      <p:sp>
        <p:nvSpPr>
          <p:cNvPr id="7" name="Rectangle 6"/>
          <p:cNvSpPr/>
          <p:nvPr/>
        </p:nvSpPr>
        <p:spPr>
          <a:xfrm>
            <a:off x="1222355" y="5621577"/>
            <a:ext cx="9976948" cy="830997"/>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Ink Free" panose="03080402000500000000" pitchFamily="66" charset="0"/>
              </a:rPr>
              <a:t>But seek first his kingdom and his righteousness, and all these things will be given to you as well</a:t>
            </a:r>
            <a:r>
              <a:rPr lang="en-GB" dirty="0" smtClean="0"/>
              <a:t>.    </a:t>
            </a:r>
            <a:r>
              <a:rPr lang="en-GB" sz="2400" dirty="0" smtClean="0">
                <a:latin typeface="Ink Free" panose="03080402000500000000" pitchFamily="66" charset="0"/>
              </a:rPr>
              <a:t>Matt 6:33   </a:t>
            </a:r>
            <a:r>
              <a:rPr lang="en-GB" sz="2400" dirty="0" smtClean="0">
                <a:latin typeface="Ink Free" panose="03080402000500000000" pitchFamily="66" charset="0"/>
              </a:rPr>
              <a:t>How </a:t>
            </a:r>
            <a:r>
              <a:rPr lang="en-GB" sz="2400" dirty="0" smtClean="0">
                <a:latin typeface="Ink Free" panose="03080402000500000000" pitchFamily="66" charset="0"/>
              </a:rPr>
              <a:t>might this help us?</a:t>
            </a:r>
            <a:endParaRPr lang="en-GB" sz="2400" dirty="0">
              <a:latin typeface="Ink Free" panose="03080402000500000000" pitchFamily="66" charset="0"/>
            </a:endParaRPr>
          </a:p>
        </p:txBody>
      </p:sp>
    </p:spTree>
    <p:extLst>
      <p:ext uri="{BB962C8B-B14F-4D97-AF65-F5344CB8AC3E}">
        <p14:creationId xmlns:p14="http://schemas.microsoft.com/office/powerpoint/2010/main" val="1668143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492</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Ink Free</vt:lpstr>
      <vt:lpstr>Office Theme</vt:lpstr>
      <vt:lpstr>Parable of the Sower </vt:lpstr>
      <vt:lpstr>Let’s play… sow the seeds</vt:lpstr>
      <vt:lpstr>Let’s read… lets watch  Matthew 13:1-8</vt:lpstr>
      <vt:lpstr>What distracts you from God’s word?</vt:lpstr>
      <vt:lpstr>The seeds on the path</vt:lpstr>
      <vt:lpstr>Are you a quitter?</vt:lpstr>
      <vt:lpstr>The seeds on the rocky soil</vt:lpstr>
      <vt:lpstr>What would you rather be a saint or a sinner?</vt:lpstr>
      <vt:lpstr>The seeds in the thorns</vt:lpstr>
      <vt:lpstr>The fruitful person</vt:lpstr>
      <vt:lpstr>The seeds in the good soil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dc:creator>
  <cp:lastModifiedBy>Jez</cp:lastModifiedBy>
  <cp:revision>28</cp:revision>
  <dcterms:created xsi:type="dcterms:W3CDTF">2024-11-20T13:50:29Z</dcterms:created>
  <dcterms:modified xsi:type="dcterms:W3CDTF">2024-12-02T08:16:50Z</dcterms:modified>
</cp:coreProperties>
</file>