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99E725-691F-4C0E-A414-38627FDD6F94}" type="datetimeFigureOut">
              <a:rPr lang="en-GB" smtClean="0"/>
              <a:t>23/08/2024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A7D9E-F8BF-45BC-A5F2-638F6EC989A6}" type="slidenum">
              <a:rPr lang="en-GB" smtClean="0"/>
              <a:t>‹#›</a:t>
            </a:fld>
            <a:endParaRPr lang="en-GB"/>
          </a:p>
        </p:txBody>
      </p:sp>
    </p:spTree>
    <p:extLst>
      <p:ext uri="{BB962C8B-B14F-4D97-AF65-F5344CB8AC3E}">
        <p14:creationId xmlns:p14="http://schemas.microsoft.com/office/powerpoint/2010/main" val="123895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99E725-691F-4C0E-A414-38627FDD6F94}" type="datetimeFigureOut">
              <a:rPr lang="en-GB" smtClean="0"/>
              <a:t>23/08/2024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A7D9E-F8BF-45BC-A5F2-638F6EC989A6}" type="slidenum">
              <a:rPr lang="en-GB" smtClean="0"/>
              <a:t>‹#›</a:t>
            </a:fld>
            <a:endParaRPr lang="en-GB"/>
          </a:p>
        </p:txBody>
      </p:sp>
    </p:spTree>
    <p:extLst>
      <p:ext uri="{BB962C8B-B14F-4D97-AF65-F5344CB8AC3E}">
        <p14:creationId xmlns:p14="http://schemas.microsoft.com/office/powerpoint/2010/main" val="341806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99E725-691F-4C0E-A414-38627FDD6F94}" type="datetimeFigureOut">
              <a:rPr lang="en-GB" smtClean="0"/>
              <a:t>23/08/2024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A7D9E-F8BF-45BC-A5F2-638F6EC989A6}" type="slidenum">
              <a:rPr lang="en-GB" smtClean="0"/>
              <a:t>‹#›</a:t>
            </a:fld>
            <a:endParaRPr lang="en-GB"/>
          </a:p>
        </p:txBody>
      </p:sp>
    </p:spTree>
    <p:extLst>
      <p:ext uri="{BB962C8B-B14F-4D97-AF65-F5344CB8AC3E}">
        <p14:creationId xmlns:p14="http://schemas.microsoft.com/office/powerpoint/2010/main" val="208449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99E725-691F-4C0E-A414-38627FDD6F94}" type="datetimeFigureOut">
              <a:rPr lang="en-GB" smtClean="0"/>
              <a:t>23/08/2024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A7D9E-F8BF-45BC-A5F2-638F6EC989A6}" type="slidenum">
              <a:rPr lang="en-GB" smtClean="0"/>
              <a:t>‹#›</a:t>
            </a:fld>
            <a:endParaRPr lang="en-GB"/>
          </a:p>
        </p:txBody>
      </p:sp>
    </p:spTree>
    <p:extLst>
      <p:ext uri="{BB962C8B-B14F-4D97-AF65-F5344CB8AC3E}">
        <p14:creationId xmlns:p14="http://schemas.microsoft.com/office/powerpoint/2010/main" val="211540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99E725-691F-4C0E-A414-38627FDD6F94}" type="datetimeFigureOut">
              <a:rPr lang="en-GB" smtClean="0"/>
              <a:t>23/08/2024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A7D9E-F8BF-45BC-A5F2-638F6EC989A6}" type="slidenum">
              <a:rPr lang="en-GB" smtClean="0"/>
              <a:t>‹#›</a:t>
            </a:fld>
            <a:endParaRPr lang="en-GB"/>
          </a:p>
        </p:txBody>
      </p:sp>
    </p:spTree>
    <p:extLst>
      <p:ext uri="{BB962C8B-B14F-4D97-AF65-F5344CB8AC3E}">
        <p14:creationId xmlns:p14="http://schemas.microsoft.com/office/powerpoint/2010/main" val="1476014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99E725-691F-4C0E-A414-38627FDD6F94}" type="datetimeFigureOut">
              <a:rPr lang="en-GB" smtClean="0"/>
              <a:t>23/08/2024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A7D9E-F8BF-45BC-A5F2-638F6EC989A6}" type="slidenum">
              <a:rPr lang="en-GB" smtClean="0"/>
              <a:t>‹#›</a:t>
            </a:fld>
            <a:endParaRPr lang="en-GB"/>
          </a:p>
        </p:txBody>
      </p:sp>
    </p:spTree>
    <p:extLst>
      <p:ext uri="{BB962C8B-B14F-4D97-AF65-F5344CB8AC3E}">
        <p14:creationId xmlns:p14="http://schemas.microsoft.com/office/powerpoint/2010/main" val="181658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99E725-691F-4C0E-A414-38627FDD6F94}" type="datetimeFigureOut">
              <a:rPr lang="en-GB" smtClean="0"/>
              <a:t>23/08/2024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A7D9E-F8BF-45BC-A5F2-638F6EC989A6}" type="slidenum">
              <a:rPr lang="en-GB" smtClean="0"/>
              <a:t>‹#›</a:t>
            </a:fld>
            <a:endParaRPr lang="en-GB"/>
          </a:p>
        </p:txBody>
      </p:sp>
    </p:spTree>
    <p:extLst>
      <p:ext uri="{BB962C8B-B14F-4D97-AF65-F5344CB8AC3E}">
        <p14:creationId xmlns:p14="http://schemas.microsoft.com/office/powerpoint/2010/main" val="119434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99E725-691F-4C0E-A414-38627FDD6F94}" type="datetimeFigureOut">
              <a:rPr lang="en-GB" smtClean="0"/>
              <a:t>23/08/2024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A7D9E-F8BF-45BC-A5F2-638F6EC989A6}" type="slidenum">
              <a:rPr lang="en-GB" smtClean="0"/>
              <a:t>‹#›</a:t>
            </a:fld>
            <a:endParaRPr lang="en-GB"/>
          </a:p>
        </p:txBody>
      </p:sp>
    </p:spTree>
    <p:extLst>
      <p:ext uri="{BB962C8B-B14F-4D97-AF65-F5344CB8AC3E}">
        <p14:creationId xmlns:p14="http://schemas.microsoft.com/office/powerpoint/2010/main" val="354026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9E725-691F-4C0E-A414-38627FDD6F94}" type="datetimeFigureOut">
              <a:rPr lang="en-GB" smtClean="0"/>
              <a:t>23/08/2024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A7D9E-F8BF-45BC-A5F2-638F6EC989A6}" type="slidenum">
              <a:rPr lang="en-GB" smtClean="0"/>
              <a:t>‹#›</a:t>
            </a:fld>
            <a:endParaRPr lang="en-GB"/>
          </a:p>
        </p:txBody>
      </p:sp>
    </p:spTree>
    <p:extLst>
      <p:ext uri="{BB962C8B-B14F-4D97-AF65-F5344CB8AC3E}">
        <p14:creationId xmlns:p14="http://schemas.microsoft.com/office/powerpoint/2010/main" val="386553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99E725-691F-4C0E-A414-38627FDD6F94}" type="datetimeFigureOut">
              <a:rPr lang="en-GB" smtClean="0"/>
              <a:t>23/08/2024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A7D9E-F8BF-45BC-A5F2-638F6EC989A6}" type="slidenum">
              <a:rPr lang="en-GB" smtClean="0"/>
              <a:t>‹#›</a:t>
            </a:fld>
            <a:endParaRPr lang="en-GB"/>
          </a:p>
        </p:txBody>
      </p:sp>
    </p:spTree>
    <p:extLst>
      <p:ext uri="{BB962C8B-B14F-4D97-AF65-F5344CB8AC3E}">
        <p14:creationId xmlns:p14="http://schemas.microsoft.com/office/powerpoint/2010/main" val="186612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99E725-691F-4C0E-A414-38627FDD6F94}" type="datetimeFigureOut">
              <a:rPr lang="en-GB" smtClean="0"/>
              <a:t>23/08/2024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A7D9E-F8BF-45BC-A5F2-638F6EC989A6}" type="slidenum">
              <a:rPr lang="en-GB" smtClean="0"/>
              <a:t>‹#›</a:t>
            </a:fld>
            <a:endParaRPr lang="en-GB"/>
          </a:p>
        </p:txBody>
      </p:sp>
    </p:spTree>
    <p:extLst>
      <p:ext uri="{BB962C8B-B14F-4D97-AF65-F5344CB8AC3E}">
        <p14:creationId xmlns:p14="http://schemas.microsoft.com/office/powerpoint/2010/main" val="1765790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9E725-691F-4C0E-A414-38627FDD6F94}" type="datetimeFigureOut">
              <a:rPr lang="en-GB" smtClean="0"/>
              <a:t>23/08/2024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A7D9E-F8BF-45BC-A5F2-638F6EC989A6}" type="slidenum">
              <a:rPr lang="en-GB" smtClean="0"/>
              <a:t>‹#›</a:t>
            </a:fld>
            <a:endParaRPr lang="en-GB"/>
          </a:p>
        </p:txBody>
      </p:sp>
    </p:spTree>
    <p:extLst>
      <p:ext uri="{BB962C8B-B14F-4D97-AF65-F5344CB8AC3E}">
        <p14:creationId xmlns:p14="http://schemas.microsoft.com/office/powerpoint/2010/main" val="1351101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24660" y="53546"/>
            <a:ext cx="1963082" cy="2334970"/>
          </a:xfrm>
          <a:prstGeom prst="rect">
            <a:avLst/>
          </a:prstGeom>
        </p:spPr>
      </p:pic>
      <p:sp>
        <p:nvSpPr>
          <p:cNvPr id="2" name="Title 1"/>
          <p:cNvSpPr>
            <a:spLocks noGrp="1"/>
          </p:cNvSpPr>
          <p:nvPr>
            <p:ph type="ctrTitle"/>
          </p:nvPr>
        </p:nvSpPr>
        <p:spPr>
          <a:xfrm>
            <a:off x="410817" y="433250"/>
            <a:ext cx="9395792" cy="1104002"/>
          </a:xfrm>
        </p:spPr>
        <p:txBody>
          <a:bodyPr/>
          <a:lstStyle/>
          <a:p>
            <a:r>
              <a:rPr lang="en-GB" dirty="0"/>
              <a:t>Abraham: Faithful not perfect</a:t>
            </a:r>
          </a:p>
        </p:txBody>
      </p:sp>
      <p:sp>
        <p:nvSpPr>
          <p:cNvPr id="3" name="Subtitle 2"/>
          <p:cNvSpPr>
            <a:spLocks noGrp="1"/>
          </p:cNvSpPr>
          <p:nvPr>
            <p:ph type="subTitle" idx="1"/>
          </p:nvPr>
        </p:nvSpPr>
        <p:spPr>
          <a:xfrm>
            <a:off x="861392" y="2444649"/>
            <a:ext cx="9144000" cy="1655762"/>
          </a:xfrm>
        </p:spPr>
        <p:txBody>
          <a:bodyPr>
            <a:normAutofit/>
          </a:bodyPr>
          <a:lstStyle/>
          <a:p>
            <a:r>
              <a:rPr lang="en-GB" sz="3600" dirty="0"/>
              <a:t>Stories in the life of Abram/Abraham</a:t>
            </a:r>
          </a:p>
        </p:txBody>
      </p:sp>
    </p:spTree>
    <p:extLst>
      <p:ext uri="{BB962C8B-B14F-4D97-AF65-F5344CB8AC3E}">
        <p14:creationId xmlns:p14="http://schemas.microsoft.com/office/powerpoint/2010/main" val="1603918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24660" y="53546"/>
            <a:ext cx="1963082" cy="2334970"/>
          </a:xfrm>
          <a:prstGeom prst="rect">
            <a:avLst/>
          </a:prstGeom>
        </p:spPr>
      </p:pic>
      <p:sp>
        <p:nvSpPr>
          <p:cNvPr id="2" name="Title 1"/>
          <p:cNvSpPr>
            <a:spLocks noGrp="1"/>
          </p:cNvSpPr>
          <p:nvPr>
            <p:ph type="ctrTitle"/>
          </p:nvPr>
        </p:nvSpPr>
        <p:spPr>
          <a:xfrm>
            <a:off x="504821" y="341831"/>
            <a:ext cx="9395792" cy="733947"/>
          </a:xfrm>
        </p:spPr>
        <p:txBody>
          <a:bodyPr>
            <a:noAutofit/>
          </a:bodyPr>
          <a:lstStyle/>
          <a:p>
            <a:pPr marL="0" marR="0" indent="0">
              <a:lnSpc>
                <a:spcPct val="119000"/>
              </a:lnSpc>
              <a:spcBef>
                <a:spcPts val="0"/>
              </a:spcBef>
              <a:spcAft>
                <a:spcPts val="600"/>
              </a:spcAft>
            </a:pPr>
            <a:r>
              <a:rPr lang="en-GB" sz="4000" b="1" kern="1400" dirty="0">
                <a:ln>
                  <a:noFill/>
                </a:ln>
                <a:solidFill>
                  <a:srgbClr val="000000"/>
                </a:solidFill>
                <a:effectLst/>
                <a:latin typeface="Calibri" panose="020F0502020204030204" pitchFamily="34" charset="0"/>
              </a:rPr>
              <a:t>READ Genesis 15:18 - 16:10</a:t>
            </a:r>
            <a:endParaRPr lang="en-GB" sz="4000" dirty="0"/>
          </a:p>
        </p:txBody>
      </p:sp>
      <p:sp>
        <p:nvSpPr>
          <p:cNvPr id="3" name="Subtitle 2"/>
          <p:cNvSpPr>
            <a:spLocks noGrp="1"/>
          </p:cNvSpPr>
          <p:nvPr>
            <p:ph type="subTitle" idx="1"/>
          </p:nvPr>
        </p:nvSpPr>
        <p:spPr>
          <a:xfrm>
            <a:off x="222191" y="1170774"/>
            <a:ext cx="9783201" cy="5345395"/>
          </a:xfrm>
        </p:spPr>
        <p:txBody>
          <a:bodyPr>
            <a:normAutofit/>
          </a:bodyPr>
          <a:lstStyle/>
          <a:p>
            <a:pPr marL="359994" marR="0" indent="-359994" algn="just">
              <a:lnSpc>
                <a:spcPct val="119000"/>
              </a:lnSpc>
              <a:spcBef>
                <a:spcPts val="0"/>
              </a:spcBef>
              <a:spcAft>
                <a:spcPts val="600"/>
              </a:spcAft>
            </a:pPr>
            <a:r>
              <a:rPr lang="en-GB" sz="3200" kern="1400" dirty="0">
                <a:ln>
                  <a:noFill/>
                </a:ln>
                <a:solidFill>
                  <a:srgbClr val="000000"/>
                </a:solidFill>
                <a:effectLst/>
                <a:latin typeface="Calibri" panose="020F0502020204030204" pitchFamily="34" charset="0"/>
              </a:rPr>
              <a:t>1. What does the Lord promise Abram? Why would this have been a strange promise to him and his wife Sarai?</a:t>
            </a:r>
          </a:p>
          <a:p>
            <a:pPr marL="359994" marR="0" indent="-359994" algn="just">
              <a:lnSpc>
                <a:spcPct val="119000"/>
              </a:lnSpc>
              <a:spcBef>
                <a:spcPts val="0"/>
              </a:spcBef>
              <a:spcAft>
                <a:spcPts val="600"/>
              </a:spcAft>
            </a:pPr>
            <a:r>
              <a:rPr lang="en-GB" sz="3200" kern="1400" dirty="0">
                <a:ln>
                  <a:noFill/>
                </a:ln>
                <a:solidFill>
                  <a:srgbClr val="000000"/>
                </a:solidFill>
                <a:effectLst/>
                <a:latin typeface="Calibri" panose="020F0502020204030204" pitchFamily="34" charset="0"/>
              </a:rPr>
              <a:t>2. How do Abram and Sarai try to make God’s promise happen?</a:t>
            </a:r>
          </a:p>
          <a:p>
            <a:pPr marL="359994" marR="0" indent="-359994" algn="just">
              <a:lnSpc>
                <a:spcPct val="119000"/>
              </a:lnSpc>
              <a:spcBef>
                <a:spcPts val="0"/>
              </a:spcBef>
              <a:spcAft>
                <a:spcPts val="600"/>
              </a:spcAft>
            </a:pPr>
            <a:r>
              <a:rPr lang="en-GB" sz="3200" kern="1400" dirty="0">
                <a:ln>
                  <a:noFill/>
                </a:ln>
                <a:solidFill>
                  <a:srgbClr val="000000"/>
                </a:solidFill>
                <a:effectLst/>
                <a:latin typeface="Calibri" panose="020F0502020204030204" pitchFamily="34" charset="0"/>
              </a:rPr>
              <a:t>3. Why do they do this?</a:t>
            </a:r>
          </a:p>
          <a:p>
            <a:pPr marL="359994" marR="0" indent="-359994" algn="just">
              <a:lnSpc>
                <a:spcPct val="119000"/>
              </a:lnSpc>
              <a:spcBef>
                <a:spcPts val="0"/>
              </a:spcBef>
              <a:spcAft>
                <a:spcPts val="600"/>
              </a:spcAft>
            </a:pPr>
            <a:r>
              <a:rPr lang="en-GB" sz="3200" kern="1400" dirty="0">
                <a:ln>
                  <a:noFill/>
                </a:ln>
                <a:solidFill>
                  <a:srgbClr val="000000"/>
                </a:solidFill>
                <a:effectLst/>
                <a:latin typeface="Calibri" panose="020F0502020204030204" pitchFamily="34" charset="0"/>
              </a:rPr>
              <a:t>4. Why is this another example of not trusting God?</a:t>
            </a:r>
          </a:p>
          <a:p>
            <a:pPr marL="359994" marR="0" indent="-359994" algn="just">
              <a:lnSpc>
                <a:spcPct val="119000"/>
              </a:lnSpc>
              <a:spcBef>
                <a:spcPts val="0"/>
              </a:spcBef>
              <a:spcAft>
                <a:spcPts val="600"/>
              </a:spcAft>
            </a:pPr>
            <a:r>
              <a:rPr lang="en-GB" sz="3200" kern="1400" dirty="0">
                <a:ln>
                  <a:noFill/>
                </a:ln>
                <a:solidFill>
                  <a:srgbClr val="000000"/>
                </a:solidFill>
                <a:effectLst/>
                <a:latin typeface="Calibri" panose="020F0502020204030204" pitchFamily="34" charset="0"/>
              </a:rPr>
              <a:t>5. What problems does it cause?</a:t>
            </a:r>
          </a:p>
          <a:p>
            <a:pPr marL="0" marR="0" indent="0" algn="l">
              <a:lnSpc>
                <a:spcPct val="119000"/>
              </a:lnSpc>
              <a:spcBef>
                <a:spcPts val="0"/>
              </a:spcBef>
              <a:spcAft>
                <a:spcPts val="600"/>
              </a:spcAft>
            </a:pPr>
            <a:r>
              <a:rPr lang="en-GB" sz="3200" kern="1400" dirty="0">
                <a:ln>
                  <a:noFill/>
                </a:ln>
                <a:solidFill>
                  <a:srgbClr val="000000"/>
                </a:solidFill>
                <a:effectLst/>
                <a:latin typeface="Calibri" panose="020F0502020204030204" pitchFamily="34" charset="0"/>
              </a:rPr>
              <a:t> </a:t>
            </a:r>
          </a:p>
          <a:p>
            <a:endParaRPr lang="en-GB" sz="3600" dirty="0"/>
          </a:p>
        </p:txBody>
      </p:sp>
    </p:spTree>
    <p:extLst>
      <p:ext uri="{BB962C8B-B14F-4D97-AF65-F5344CB8AC3E}">
        <p14:creationId xmlns:p14="http://schemas.microsoft.com/office/powerpoint/2010/main" val="350899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24660" y="53546"/>
            <a:ext cx="1963082" cy="2334970"/>
          </a:xfrm>
          <a:prstGeom prst="rect">
            <a:avLst/>
          </a:prstGeom>
        </p:spPr>
      </p:pic>
      <p:sp>
        <p:nvSpPr>
          <p:cNvPr id="2" name="Title 1"/>
          <p:cNvSpPr>
            <a:spLocks noGrp="1"/>
          </p:cNvSpPr>
          <p:nvPr>
            <p:ph type="ctrTitle"/>
          </p:nvPr>
        </p:nvSpPr>
        <p:spPr>
          <a:xfrm>
            <a:off x="419363" y="299103"/>
            <a:ext cx="9395792" cy="691218"/>
          </a:xfrm>
        </p:spPr>
        <p:txBody>
          <a:bodyPr>
            <a:noAutofit/>
          </a:bodyPr>
          <a:lstStyle/>
          <a:p>
            <a:pPr marL="0" marR="0" indent="0">
              <a:lnSpc>
                <a:spcPct val="119000"/>
              </a:lnSpc>
              <a:spcBef>
                <a:spcPts val="0"/>
              </a:spcBef>
              <a:spcAft>
                <a:spcPts val="600"/>
              </a:spcAft>
            </a:pPr>
            <a:r>
              <a:rPr lang="en-GB" sz="4000" b="1" kern="1400" dirty="0">
                <a:ln>
                  <a:noFill/>
                </a:ln>
                <a:solidFill>
                  <a:srgbClr val="000000"/>
                </a:solidFill>
                <a:effectLst/>
                <a:latin typeface="Calibri" panose="020F0502020204030204" pitchFamily="34" charset="0"/>
              </a:rPr>
              <a:t>READ Genesis 22:1-19</a:t>
            </a:r>
            <a:endParaRPr lang="en-GB" sz="4000" dirty="0"/>
          </a:p>
        </p:txBody>
      </p:sp>
      <p:sp>
        <p:nvSpPr>
          <p:cNvPr id="3" name="Subtitle 2"/>
          <p:cNvSpPr>
            <a:spLocks noGrp="1"/>
          </p:cNvSpPr>
          <p:nvPr>
            <p:ph type="subTitle" idx="1"/>
          </p:nvPr>
        </p:nvSpPr>
        <p:spPr>
          <a:xfrm>
            <a:off x="671155" y="1538795"/>
            <a:ext cx="9144000" cy="5161108"/>
          </a:xfrm>
        </p:spPr>
        <p:txBody>
          <a:bodyPr>
            <a:normAutofit fontScale="77500" lnSpcReduction="20000"/>
          </a:bodyPr>
          <a:lstStyle/>
          <a:p>
            <a:pPr marL="359994" marR="0" indent="-359994" algn="just">
              <a:lnSpc>
                <a:spcPct val="119000"/>
              </a:lnSpc>
              <a:spcBef>
                <a:spcPts val="0"/>
              </a:spcBef>
              <a:spcAft>
                <a:spcPts val="600"/>
              </a:spcAft>
            </a:pPr>
            <a:r>
              <a:rPr lang="en-GB" sz="4200" kern="1400" dirty="0">
                <a:ln>
                  <a:noFill/>
                </a:ln>
                <a:solidFill>
                  <a:srgbClr val="000000"/>
                </a:solidFill>
                <a:effectLst/>
                <a:latin typeface="Calibri" panose="020F0502020204030204" pitchFamily="34" charset="0"/>
              </a:rPr>
              <a:t>1. How does Abraham display great faith? </a:t>
            </a:r>
          </a:p>
          <a:p>
            <a:pPr marL="359994" marR="0" indent="-359994" algn="just">
              <a:lnSpc>
                <a:spcPct val="119000"/>
              </a:lnSpc>
              <a:spcBef>
                <a:spcPts val="0"/>
              </a:spcBef>
              <a:spcAft>
                <a:spcPts val="600"/>
              </a:spcAft>
            </a:pPr>
            <a:endParaRPr lang="en-GB" sz="4200" kern="1400" dirty="0">
              <a:ln>
                <a:noFill/>
              </a:ln>
              <a:solidFill>
                <a:srgbClr val="000000"/>
              </a:solidFill>
              <a:effectLst/>
              <a:latin typeface="Calibri" panose="020F0502020204030204" pitchFamily="34" charset="0"/>
            </a:endParaRPr>
          </a:p>
          <a:p>
            <a:pPr marL="359994" marR="0" indent="-359994" algn="just">
              <a:lnSpc>
                <a:spcPct val="119000"/>
              </a:lnSpc>
              <a:spcBef>
                <a:spcPts val="0"/>
              </a:spcBef>
              <a:spcAft>
                <a:spcPts val="600"/>
              </a:spcAft>
            </a:pPr>
            <a:r>
              <a:rPr lang="en-GB" sz="4200" kern="1400" dirty="0">
                <a:ln>
                  <a:noFill/>
                </a:ln>
                <a:solidFill>
                  <a:srgbClr val="000000"/>
                </a:solidFill>
                <a:effectLst/>
                <a:latin typeface="Calibri" panose="020F0502020204030204" pitchFamily="34" charset="0"/>
              </a:rPr>
              <a:t>2. How is his faith and obedience rewarded? v17-18</a:t>
            </a:r>
          </a:p>
          <a:p>
            <a:pPr marL="359994" marR="0" indent="-359994" algn="just">
              <a:lnSpc>
                <a:spcPct val="119000"/>
              </a:lnSpc>
              <a:spcBef>
                <a:spcPts val="0"/>
              </a:spcBef>
              <a:spcAft>
                <a:spcPts val="600"/>
              </a:spcAft>
            </a:pPr>
            <a:endParaRPr lang="en-GB" sz="4200" kern="1400" dirty="0">
              <a:ln>
                <a:noFill/>
              </a:ln>
              <a:solidFill>
                <a:srgbClr val="000000"/>
              </a:solidFill>
              <a:effectLst/>
              <a:latin typeface="Calibri" panose="020F0502020204030204" pitchFamily="34" charset="0"/>
            </a:endParaRPr>
          </a:p>
          <a:p>
            <a:pPr marL="359994" marR="0" indent="-359994" algn="just">
              <a:lnSpc>
                <a:spcPct val="119000"/>
              </a:lnSpc>
              <a:spcBef>
                <a:spcPts val="0"/>
              </a:spcBef>
              <a:spcAft>
                <a:spcPts val="600"/>
              </a:spcAft>
            </a:pPr>
            <a:r>
              <a:rPr lang="en-GB" sz="4200" kern="1400" dirty="0">
                <a:ln>
                  <a:noFill/>
                </a:ln>
                <a:solidFill>
                  <a:srgbClr val="000000"/>
                </a:solidFill>
                <a:effectLst/>
                <a:latin typeface="Calibri" panose="020F0502020204030204" pitchFamily="34" charset="0"/>
              </a:rPr>
              <a:t>3. How do we know Abraham had great faith in this story? How do we know he still believed in God’s promise?</a:t>
            </a:r>
          </a:p>
          <a:p>
            <a:pPr marL="0" marR="0" indent="0" algn="l">
              <a:lnSpc>
                <a:spcPct val="119000"/>
              </a:lnSpc>
              <a:spcBef>
                <a:spcPts val="0"/>
              </a:spcBef>
              <a:spcAft>
                <a:spcPts val="600"/>
              </a:spcAft>
            </a:pPr>
            <a:r>
              <a:rPr lang="en-GB" sz="4200" kern="1400" dirty="0">
                <a:ln>
                  <a:noFill/>
                </a:ln>
                <a:solidFill>
                  <a:srgbClr val="000000"/>
                </a:solidFill>
                <a:effectLst/>
                <a:latin typeface="Calibri" panose="020F0502020204030204" pitchFamily="34" charset="0"/>
              </a:rPr>
              <a:t> </a:t>
            </a:r>
          </a:p>
          <a:p>
            <a:endParaRPr lang="en-GB" sz="3600" dirty="0"/>
          </a:p>
        </p:txBody>
      </p:sp>
    </p:spTree>
    <p:extLst>
      <p:ext uri="{BB962C8B-B14F-4D97-AF65-F5344CB8AC3E}">
        <p14:creationId xmlns:p14="http://schemas.microsoft.com/office/powerpoint/2010/main" val="2651706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24660" y="53546"/>
            <a:ext cx="1963082" cy="2334970"/>
          </a:xfrm>
          <a:prstGeom prst="rect">
            <a:avLst/>
          </a:prstGeom>
        </p:spPr>
      </p:pic>
      <p:sp>
        <p:nvSpPr>
          <p:cNvPr id="2" name="Title 1"/>
          <p:cNvSpPr>
            <a:spLocks noGrp="1"/>
          </p:cNvSpPr>
          <p:nvPr>
            <p:ph type="ctrTitle"/>
          </p:nvPr>
        </p:nvSpPr>
        <p:spPr>
          <a:xfrm>
            <a:off x="410817" y="433250"/>
            <a:ext cx="9395792" cy="1104002"/>
          </a:xfrm>
        </p:spPr>
        <p:txBody>
          <a:bodyPr/>
          <a:lstStyle/>
          <a:p>
            <a:endParaRPr lang="en-GB" dirty="0"/>
          </a:p>
        </p:txBody>
      </p:sp>
      <p:sp>
        <p:nvSpPr>
          <p:cNvPr id="3" name="Subtitle 2"/>
          <p:cNvSpPr>
            <a:spLocks noGrp="1"/>
          </p:cNvSpPr>
          <p:nvPr>
            <p:ph type="subTitle" idx="1"/>
          </p:nvPr>
        </p:nvSpPr>
        <p:spPr>
          <a:xfrm>
            <a:off x="861392" y="2444649"/>
            <a:ext cx="9144000" cy="1655762"/>
          </a:xfrm>
        </p:spPr>
        <p:txBody>
          <a:bodyPr>
            <a:normAutofit/>
          </a:bodyPr>
          <a:lstStyle/>
          <a:p>
            <a:endParaRPr lang="en-GB" sz="3600" dirty="0"/>
          </a:p>
        </p:txBody>
      </p:sp>
    </p:spTree>
    <p:extLst>
      <p:ext uri="{BB962C8B-B14F-4D97-AF65-F5344CB8AC3E}">
        <p14:creationId xmlns:p14="http://schemas.microsoft.com/office/powerpoint/2010/main" val="2029597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24660" y="53546"/>
            <a:ext cx="1963082" cy="2334970"/>
          </a:xfrm>
          <a:prstGeom prst="rect">
            <a:avLst/>
          </a:prstGeom>
        </p:spPr>
      </p:pic>
      <p:sp>
        <p:nvSpPr>
          <p:cNvPr id="2" name="Title 1"/>
          <p:cNvSpPr>
            <a:spLocks noGrp="1"/>
          </p:cNvSpPr>
          <p:nvPr>
            <p:ph type="ctrTitle"/>
          </p:nvPr>
        </p:nvSpPr>
        <p:spPr>
          <a:xfrm>
            <a:off x="410817" y="433250"/>
            <a:ext cx="9395792" cy="1104002"/>
          </a:xfrm>
        </p:spPr>
        <p:txBody>
          <a:bodyPr/>
          <a:lstStyle/>
          <a:p>
            <a:endParaRPr lang="en-GB" dirty="0"/>
          </a:p>
        </p:txBody>
      </p:sp>
      <p:sp>
        <p:nvSpPr>
          <p:cNvPr id="3" name="Subtitle 2"/>
          <p:cNvSpPr>
            <a:spLocks noGrp="1"/>
          </p:cNvSpPr>
          <p:nvPr>
            <p:ph type="subTitle" idx="1"/>
          </p:nvPr>
        </p:nvSpPr>
        <p:spPr>
          <a:xfrm>
            <a:off x="861392" y="2444649"/>
            <a:ext cx="9144000" cy="1655762"/>
          </a:xfrm>
        </p:spPr>
        <p:txBody>
          <a:bodyPr>
            <a:normAutofit/>
          </a:bodyPr>
          <a:lstStyle/>
          <a:p>
            <a:endParaRPr lang="en-GB" sz="3600" dirty="0"/>
          </a:p>
        </p:txBody>
      </p:sp>
    </p:spTree>
    <p:extLst>
      <p:ext uri="{BB962C8B-B14F-4D97-AF65-F5344CB8AC3E}">
        <p14:creationId xmlns:p14="http://schemas.microsoft.com/office/powerpoint/2010/main" val="356237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24660" y="53546"/>
            <a:ext cx="1963082" cy="2334970"/>
          </a:xfrm>
          <a:prstGeom prst="rect">
            <a:avLst/>
          </a:prstGeom>
        </p:spPr>
      </p:pic>
      <p:sp>
        <p:nvSpPr>
          <p:cNvPr id="2" name="Title 1"/>
          <p:cNvSpPr>
            <a:spLocks noGrp="1"/>
          </p:cNvSpPr>
          <p:nvPr>
            <p:ph type="ctrTitle"/>
          </p:nvPr>
        </p:nvSpPr>
        <p:spPr>
          <a:xfrm>
            <a:off x="410817" y="433250"/>
            <a:ext cx="9395792" cy="1104002"/>
          </a:xfrm>
        </p:spPr>
        <p:txBody>
          <a:bodyPr/>
          <a:lstStyle/>
          <a:p>
            <a:r>
              <a:rPr lang="en-GB" dirty="0"/>
              <a:t>Would I lie to you?</a:t>
            </a:r>
          </a:p>
        </p:txBody>
      </p:sp>
      <p:sp>
        <p:nvSpPr>
          <p:cNvPr id="3" name="Subtitle 2"/>
          <p:cNvSpPr>
            <a:spLocks noGrp="1"/>
          </p:cNvSpPr>
          <p:nvPr>
            <p:ph type="subTitle" idx="1"/>
          </p:nvPr>
        </p:nvSpPr>
        <p:spPr>
          <a:xfrm>
            <a:off x="654438" y="1759037"/>
            <a:ext cx="9144000" cy="3390479"/>
          </a:xfrm>
        </p:spPr>
        <p:txBody>
          <a:bodyPr>
            <a:normAutofit/>
          </a:bodyPr>
          <a:lstStyle/>
          <a:p>
            <a:r>
              <a:rPr lang="en-GB" sz="3200" b="1" dirty="0"/>
              <a:t>A cloud weighs around a million tonnes</a:t>
            </a:r>
          </a:p>
          <a:p>
            <a:r>
              <a:rPr lang="en-GB" sz="3600" b="1" dirty="0">
                <a:solidFill>
                  <a:srgbClr val="00B050"/>
                </a:solidFill>
              </a:rPr>
              <a:t>TRUE</a:t>
            </a:r>
          </a:p>
          <a:p>
            <a:r>
              <a:rPr lang="en-GB" sz="3200" dirty="0"/>
              <a:t>A cloud typically has a volume of around 1km</a:t>
            </a:r>
            <a:r>
              <a:rPr lang="en-GB" sz="3200" baseline="30000" dirty="0"/>
              <a:t>3</a:t>
            </a:r>
            <a:r>
              <a:rPr lang="en-GB" sz="3200" dirty="0"/>
              <a:t> and a density of around 1.003kg per m</a:t>
            </a:r>
            <a:r>
              <a:rPr lang="en-GB" sz="3200" baseline="30000" dirty="0"/>
              <a:t>3</a:t>
            </a:r>
            <a:r>
              <a:rPr lang="en-GB" sz="3200" dirty="0"/>
              <a:t> – that's a density that’s around 0.4 per cent lower than the air surrounding it. ( that’s why it floats)</a:t>
            </a:r>
            <a:endParaRPr lang="en-GB" sz="3200" b="1" dirty="0"/>
          </a:p>
          <a:p>
            <a:endParaRPr lang="en-GB" sz="3600" b="1" dirty="0"/>
          </a:p>
          <a:p>
            <a:endParaRPr lang="en-GB" sz="3600" dirty="0"/>
          </a:p>
        </p:txBody>
      </p:sp>
      <p:pic>
        <p:nvPicPr>
          <p:cNvPr id="5" name="Picture 4"/>
          <p:cNvPicPr>
            <a:picLocks noChangeAspect="1"/>
          </p:cNvPicPr>
          <p:nvPr/>
        </p:nvPicPr>
        <p:blipFill>
          <a:blip r:embed="rId3"/>
          <a:stretch>
            <a:fillRect/>
          </a:stretch>
        </p:blipFill>
        <p:spPr>
          <a:xfrm>
            <a:off x="8726905" y="4347633"/>
            <a:ext cx="3066251" cy="2112306"/>
          </a:xfrm>
          <a:prstGeom prst="rect">
            <a:avLst/>
          </a:prstGeom>
        </p:spPr>
      </p:pic>
    </p:spTree>
    <p:extLst>
      <p:ext uri="{BB962C8B-B14F-4D97-AF65-F5344CB8AC3E}">
        <p14:creationId xmlns:p14="http://schemas.microsoft.com/office/powerpoint/2010/main" val="171917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24660" y="53546"/>
            <a:ext cx="1963082" cy="2334970"/>
          </a:xfrm>
          <a:prstGeom prst="rect">
            <a:avLst/>
          </a:prstGeom>
        </p:spPr>
      </p:pic>
      <p:sp>
        <p:nvSpPr>
          <p:cNvPr id="3" name="Subtitle 2"/>
          <p:cNvSpPr>
            <a:spLocks noGrp="1"/>
          </p:cNvSpPr>
          <p:nvPr>
            <p:ph type="subTitle" idx="1"/>
          </p:nvPr>
        </p:nvSpPr>
        <p:spPr>
          <a:xfrm>
            <a:off x="212036" y="393150"/>
            <a:ext cx="9144000" cy="4515734"/>
          </a:xfrm>
        </p:spPr>
        <p:txBody>
          <a:bodyPr>
            <a:normAutofit/>
          </a:bodyPr>
          <a:lstStyle/>
          <a:p>
            <a:r>
              <a:rPr lang="en-GB" sz="3600" b="1" dirty="0"/>
              <a:t>Chimps have more hair than humans</a:t>
            </a:r>
          </a:p>
          <a:p>
            <a:r>
              <a:rPr lang="en-GB" sz="3600" dirty="0">
                <a:solidFill>
                  <a:srgbClr val="FF0000"/>
                </a:solidFill>
              </a:rPr>
              <a:t>LIE</a:t>
            </a:r>
          </a:p>
          <a:p>
            <a:r>
              <a:rPr lang="en-GB" sz="3600" dirty="0"/>
              <a:t>Humans have between two and five million hair follicles spread around their bodies, which is about the same number as other primates. Our hair is just much less coarse and less visible.</a:t>
            </a:r>
            <a:endParaRPr lang="en-GB" sz="3600" dirty="0">
              <a:solidFill>
                <a:srgbClr val="FF0000"/>
              </a:solidFill>
            </a:endParaRPr>
          </a:p>
        </p:txBody>
      </p:sp>
      <p:pic>
        <p:nvPicPr>
          <p:cNvPr id="5" name="Picture 4"/>
          <p:cNvPicPr>
            <a:picLocks noChangeAspect="1"/>
          </p:cNvPicPr>
          <p:nvPr/>
        </p:nvPicPr>
        <p:blipFill>
          <a:blip r:embed="rId3"/>
          <a:stretch>
            <a:fillRect/>
          </a:stretch>
        </p:blipFill>
        <p:spPr>
          <a:xfrm>
            <a:off x="3074504" y="3948159"/>
            <a:ext cx="3992010" cy="2661340"/>
          </a:xfrm>
          <a:prstGeom prst="rect">
            <a:avLst/>
          </a:prstGeom>
        </p:spPr>
      </p:pic>
    </p:spTree>
    <p:extLst>
      <p:ext uri="{BB962C8B-B14F-4D97-AF65-F5344CB8AC3E}">
        <p14:creationId xmlns:p14="http://schemas.microsoft.com/office/powerpoint/2010/main" val="82314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24660" y="53546"/>
            <a:ext cx="1963082" cy="2334970"/>
          </a:xfrm>
          <a:prstGeom prst="rect">
            <a:avLst/>
          </a:prstGeom>
        </p:spPr>
      </p:pic>
      <p:sp>
        <p:nvSpPr>
          <p:cNvPr id="3" name="Subtitle 2"/>
          <p:cNvSpPr>
            <a:spLocks noGrp="1"/>
          </p:cNvSpPr>
          <p:nvPr>
            <p:ph type="subTitle" idx="1"/>
          </p:nvPr>
        </p:nvSpPr>
        <p:spPr>
          <a:xfrm>
            <a:off x="876636" y="490327"/>
            <a:ext cx="9144000" cy="1655762"/>
          </a:xfrm>
        </p:spPr>
        <p:txBody>
          <a:bodyPr>
            <a:normAutofit/>
          </a:bodyPr>
          <a:lstStyle/>
          <a:p>
            <a:r>
              <a:rPr lang="en-GB" sz="3200" b="1" dirty="0"/>
              <a:t>Our solar system has a wall</a:t>
            </a:r>
            <a:r>
              <a:rPr lang="en-GB" sz="3200" dirty="0"/>
              <a:t>.</a:t>
            </a:r>
          </a:p>
          <a:p>
            <a:r>
              <a:rPr lang="en-GB" sz="3200" dirty="0">
                <a:solidFill>
                  <a:srgbClr val="00B050"/>
                </a:solidFill>
              </a:rPr>
              <a:t>TRUE </a:t>
            </a:r>
          </a:p>
        </p:txBody>
      </p:sp>
      <p:sp>
        <p:nvSpPr>
          <p:cNvPr id="5" name="Rectangle 4"/>
          <p:cNvSpPr/>
          <p:nvPr/>
        </p:nvSpPr>
        <p:spPr>
          <a:xfrm>
            <a:off x="503404" y="2146089"/>
            <a:ext cx="10270435" cy="2062103"/>
          </a:xfrm>
          <a:prstGeom prst="rect">
            <a:avLst/>
          </a:prstGeom>
        </p:spPr>
        <p:txBody>
          <a:bodyPr wrap="square">
            <a:spAutoFit/>
          </a:bodyPr>
          <a:lstStyle/>
          <a:p>
            <a:r>
              <a:rPr lang="en-GB" sz="3200" dirty="0"/>
              <a:t>The </a:t>
            </a:r>
            <a:r>
              <a:rPr lang="en-GB" sz="3200" dirty="0" err="1"/>
              <a:t>heliopause</a:t>
            </a:r>
            <a:r>
              <a:rPr lang="en-GB" sz="3200" dirty="0"/>
              <a:t> – the region of space in which solar wind isn’t hot enough to push back the wind of particles coming from distant stars – is often considered the “boundary wall” of the Solar System and interstellar space.</a:t>
            </a:r>
          </a:p>
        </p:txBody>
      </p:sp>
      <p:pic>
        <p:nvPicPr>
          <p:cNvPr id="6" name="Picture 5"/>
          <p:cNvPicPr>
            <a:picLocks noChangeAspect="1"/>
          </p:cNvPicPr>
          <p:nvPr/>
        </p:nvPicPr>
        <p:blipFill>
          <a:blip r:embed="rId3"/>
          <a:stretch>
            <a:fillRect/>
          </a:stretch>
        </p:blipFill>
        <p:spPr>
          <a:xfrm>
            <a:off x="2783556" y="4518599"/>
            <a:ext cx="6209610" cy="2059228"/>
          </a:xfrm>
          <a:prstGeom prst="rect">
            <a:avLst/>
          </a:prstGeom>
        </p:spPr>
      </p:pic>
    </p:spTree>
    <p:extLst>
      <p:ext uri="{BB962C8B-B14F-4D97-AF65-F5344CB8AC3E}">
        <p14:creationId xmlns:p14="http://schemas.microsoft.com/office/powerpoint/2010/main" val="38844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24660" y="53546"/>
            <a:ext cx="1963082" cy="2334970"/>
          </a:xfrm>
          <a:prstGeom prst="rect">
            <a:avLst/>
          </a:prstGeom>
        </p:spPr>
      </p:pic>
      <p:sp>
        <p:nvSpPr>
          <p:cNvPr id="3" name="Subtitle 2"/>
          <p:cNvSpPr>
            <a:spLocks noGrp="1"/>
          </p:cNvSpPr>
          <p:nvPr>
            <p:ph type="subTitle" idx="1"/>
          </p:nvPr>
        </p:nvSpPr>
        <p:spPr>
          <a:xfrm>
            <a:off x="749097" y="683156"/>
            <a:ext cx="9144000" cy="3410719"/>
          </a:xfrm>
        </p:spPr>
        <p:txBody>
          <a:bodyPr>
            <a:normAutofit/>
          </a:bodyPr>
          <a:lstStyle/>
          <a:p>
            <a:r>
              <a:rPr lang="en-GB" sz="3600" b="1" dirty="0"/>
              <a:t>Animals can be allergic to humans</a:t>
            </a:r>
            <a:r>
              <a:rPr lang="en-GB" sz="3600" dirty="0"/>
              <a:t>.</a:t>
            </a:r>
          </a:p>
          <a:p>
            <a:r>
              <a:rPr lang="en-GB" sz="3600" dirty="0">
                <a:solidFill>
                  <a:srgbClr val="00B050"/>
                </a:solidFill>
              </a:rPr>
              <a:t>True</a:t>
            </a:r>
          </a:p>
          <a:p>
            <a:r>
              <a:rPr lang="en-GB" sz="3600" dirty="0"/>
              <a:t> Animals can be allergic to our dead skin cells – dander. These allergic reactions can be just like ours, too, including breathing difficulties and skin irritation.</a:t>
            </a:r>
          </a:p>
          <a:p>
            <a:endParaRPr lang="en-GB" sz="3600" dirty="0"/>
          </a:p>
        </p:txBody>
      </p:sp>
      <p:pic>
        <p:nvPicPr>
          <p:cNvPr id="5" name="Picture 4"/>
          <p:cNvPicPr>
            <a:picLocks noChangeAspect="1"/>
          </p:cNvPicPr>
          <p:nvPr/>
        </p:nvPicPr>
        <p:blipFill>
          <a:blip r:embed="rId3"/>
          <a:stretch>
            <a:fillRect/>
          </a:stretch>
        </p:blipFill>
        <p:spPr>
          <a:xfrm>
            <a:off x="4184232" y="3851370"/>
            <a:ext cx="3243263" cy="3006630"/>
          </a:xfrm>
          <a:prstGeom prst="rect">
            <a:avLst/>
          </a:prstGeom>
        </p:spPr>
      </p:pic>
    </p:spTree>
    <p:extLst>
      <p:ext uri="{BB962C8B-B14F-4D97-AF65-F5344CB8AC3E}">
        <p14:creationId xmlns:p14="http://schemas.microsoft.com/office/powerpoint/2010/main" val="404661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24660" y="53546"/>
            <a:ext cx="1963082" cy="2334970"/>
          </a:xfrm>
          <a:prstGeom prst="rect">
            <a:avLst/>
          </a:prstGeom>
        </p:spPr>
      </p:pic>
      <p:sp>
        <p:nvSpPr>
          <p:cNvPr id="3" name="Subtitle 2"/>
          <p:cNvSpPr>
            <a:spLocks noGrp="1"/>
          </p:cNvSpPr>
          <p:nvPr>
            <p:ph type="subTitle" idx="1"/>
          </p:nvPr>
        </p:nvSpPr>
        <p:spPr>
          <a:xfrm>
            <a:off x="717013" y="393149"/>
            <a:ext cx="9144000" cy="3585293"/>
          </a:xfrm>
        </p:spPr>
        <p:txBody>
          <a:bodyPr>
            <a:normAutofit/>
          </a:bodyPr>
          <a:lstStyle/>
          <a:p>
            <a:r>
              <a:rPr lang="en-GB" sz="3600" b="1" dirty="0"/>
              <a:t>Mount Everest is the world’s highest mountain</a:t>
            </a:r>
          </a:p>
          <a:p>
            <a:r>
              <a:rPr lang="en-GB" sz="3600" b="1" dirty="0">
                <a:solidFill>
                  <a:srgbClr val="FFC000"/>
                </a:solidFill>
              </a:rPr>
              <a:t>Maybe</a:t>
            </a:r>
          </a:p>
          <a:p>
            <a:r>
              <a:rPr lang="en-GB" sz="3200" dirty="0"/>
              <a:t>At 29,035 feet (8,850 meters) from its base to its peak Mount Everest is generally considered to be the world’s highest mountain. But that depends on your definition of “highest.”</a:t>
            </a:r>
          </a:p>
        </p:txBody>
      </p:sp>
      <p:pic>
        <p:nvPicPr>
          <p:cNvPr id="5" name="Picture 4"/>
          <p:cNvPicPr>
            <a:picLocks noChangeAspect="1"/>
          </p:cNvPicPr>
          <p:nvPr/>
        </p:nvPicPr>
        <p:blipFill>
          <a:blip r:embed="rId3"/>
          <a:stretch>
            <a:fillRect/>
          </a:stretch>
        </p:blipFill>
        <p:spPr>
          <a:xfrm>
            <a:off x="4744206" y="4652210"/>
            <a:ext cx="2876300" cy="1917533"/>
          </a:xfrm>
          <a:prstGeom prst="rect">
            <a:avLst/>
          </a:prstGeom>
        </p:spPr>
      </p:pic>
      <p:sp>
        <p:nvSpPr>
          <p:cNvPr id="6" name="Rectangle 5"/>
          <p:cNvSpPr/>
          <p:nvPr/>
        </p:nvSpPr>
        <p:spPr>
          <a:xfrm>
            <a:off x="144379" y="3496193"/>
            <a:ext cx="4459705" cy="3108543"/>
          </a:xfrm>
          <a:prstGeom prst="rect">
            <a:avLst/>
          </a:prstGeom>
        </p:spPr>
        <p:txBody>
          <a:bodyPr wrap="square">
            <a:spAutoFit/>
          </a:bodyPr>
          <a:lstStyle/>
          <a:p>
            <a:pPr algn="just"/>
            <a:r>
              <a:rPr lang="en-GB" sz="2800" dirty="0"/>
              <a:t>If you define highest as “closest to the moon,” the honour must go to Mount Chimborazo in Ecuador. As it is closer to the equator and sits on a bulge in the earth’s surface.</a:t>
            </a:r>
          </a:p>
        </p:txBody>
      </p:sp>
      <p:sp>
        <p:nvSpPr>
          <p:cNvPr id="7" name="Rectangle 6"/>
          <p:cNvSpPr/>
          <p:nvPr/>
        </p:nvSpPr>
        <p:spPr>
          <a:xfrm>
            <a:off x="7807639" y="3342304"/>
            <a:ext cx="4280103" cy="3416320"/>
          </a:xfrm>
          <a:prstGeom prst="rect">
            <a:avLst/>
          </a:prstGeom>
        </p:spPr>
        <p:txBody>
          <a:bodyPr wrap="square">
            <a:spAutoFit/>
          </a:bodyPr>
          <a:lstStyle/>
          <a:p>
            <a:pPr algn="just"/>
            <a:r>
              <a:rPr lang="en-GB" sz="2400" dirty="0"/>
              <a:t>If you define “highest” as the tallest mountain from base to peak, then the award for “highest mountain” must go to Hawaii’s Mauna Kea: it measures over 32,808 feet (10,000 meters) from its base in the Pacific Ocean to its peak, which is almost a mile taller than Everest.</a:t>
            </a:r>
          </a:p>
        </p:txBody>
      </p:sp>
    </p:spTree>
    <p:extLst>
      <p:ext uri="{BB962C8B-B14F-4D97-AF65-F5344CB8AC3E}">
        <p14:creationId xmlns:p14="http://schemas.microsoft.com/office/powerpoint/2010/main" val="81451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24660" y="53546"/>
            <a:ext cx="1963082" cy="2334970"/>
          </a:xfrm>
          <a:prstGeom prst="rect">
            <a:avLst/>
          </a:prstGeom>
        </p:spPr>
      </p:pic>
      <p:sp>
        <p:nvSpPr>
          <p:cNvPr id="3" name="Subtitle 2"/>
          <p:cNvSpPr>
            <a:spLocks noGrp="1"/>
          </p:cNvSpPr>
          <p:nvPr>
            <p:ph type="subTitle" idx="1"/>
          </p:nvPr>
        </p:nvSpPr>
        <p:spPr>
          <a:xfrm>
            <a:off x="778265" y="757163"/>
            <a:ext cx="9144000" cy="4579607"/>
          </a:xfrm>
        </p:spPr>
        <p:txBody>
          <a:bodyPr>
            <a:normAutofit fontScale="47500" lnSpcReduction="20000"/>
          </a:bodyPr>
          <a:lstStyle/>
          <a:p>
            <a:r>
              <a:rPr lang="en-GB" sz="6700" b="1" dirty="0"/>
              <a:t>You can yo-yo in space.</a:t>
            </a:r>
          </a:p>
          <a:p>
            <a:r>
              <a:rPr lang="en-GB" sz="6700" b="1" dirty="0"/>
              <a:t> </a:t>
            </a:r>
          </a:p>
          <a:p>
            <a:r>
              <a:rPr lang="en-GB" sz="6700" b="1" dirty="0">
                <a:solidFill>
                  <a:srgbClr val="00B050"/>
                </a:solidFill>
              </a:rPr>
              <a:t>True</a:t>
            </a:r>
          </a:p>
          <a:p>
            <a:endParaRPr lang="en-GB" sz="4600" b="1" dirty="0">
              <a:solidFill>
                <a:srgbClr val="00B050"/>
              </a:solidFill>
            </a:endParaRPr>
          </a:p>
          <a:p>
            <a:r>
              <a:rPr lang="en-GB" sz="6700" dirty="0"/>
              <a:t>In 2012, NASA astronaut Don Pettit to</a:t>
            </a:r>
          </a:p>
          <a:p>
            <a:r>
              <a:rPr lang="en-GB" sz="6700" dirty="0"/>
              <a:t>took a yo-yo on board the International Space Station and demonstrated several tricks. It works because a yo-yo mainly relies on the laws of conservation of angular momentum to perform tricks, which, provided you keep the string taut, apply in microgravity too.</a:t>
            </a:r>
          </a:p>
          <a:p>
            <a:endParaRPr lang="en-GB" sz="6700" dirty="0"/>
          </a:p>
        </p:txBody>
      </p:sp>
      <p:pic>
        <p:nvPicPr>
          <p:cNvPr id="5" name="Picture 4"/>
          <p:cNvPicPr>
            <a:picLocks noChangeAspect="1"/>
          </p:cNvPicPr>
          <p:nvPr/>
        </p:nvPicPr>
        <p:blipFill>
          <a:blip r:embed="rId3"/>
          <a:stretch>
            <a:fillRect/>
          </a:stretch>
        </p:blipFill>
        <p:spPr>
          <a:xfrm>
            <a:off x="4509567" y="5070764"/>
            <a:ext cx="2657475" cy="1714500"/>
          </a:xfrm>
          <a:prstGeom prst="rect">
            <a:avLst/>
          </a:prstGeom>
        </p:spPr>
      </p:pic>
    </p:spTree>
    <p:extLst>
      <p:ext uri="{BB962C8B-B14F-4D97-AF65-F5344CB8AC3E}">
        <p14:creationId xmlns:p14="http://schemas.microsoft.com/office/powerpoint/2010/main" val="362277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24660" y="53546"/>
            <a:ext cx="1963082" cy="2334970"/>
          </a:xfrm>
          <a:prstGeom prst="rect">
            <a:avLst/>
          </a:prstGeom>
        </p:spPr>
      </p:pic>
      <p:sp>
        <p:nvSpPr>
          <p:cNvPr id="2" name="Title 1"/>
          <p:cNvSpPr>
            <a:spLocks noGrp="1"/>
          </p:cNvSpPr>
          <p:nvPr>
            <p:ph type="ctrTitle"/>
          </p:nvPr>
        </p:nvSpPr>
        <p:spPr>
          <a:xfrm>
            <a:off x="634373" y="341832"/>
            <a:ext cx="9395792" cy="599812"/>
          </a:xfrm>
        </p:spPr>
        <p:txBody>
          <a:bodyPr>
            <a:normAutofit/>
          </a:bodyPr>
          <a:lstStyle/>
          <a:p>
            <a:r>
              <a:rPr lang="en-GB" sz="3200" dirty="0"/>
              <a:t>Deoxygenated blood is blue</a:t>
            </a:r>
            <a:endParaRPr lang="en-GB" sz="3200" dirty="0">
              <a:solidFill>
                <a:srgbClr val="FF0000"/>
              </a:solidFill>
            </a:endParaRPr>
          </a:p>
        </p:txBody>
      </p:sp>
      <p:pic>
        <p:nvPicPr>
          <p:cNvPr id="5" name="Picture 4"/>
          <p:cNvPicPr>
            <a:picLocks noChangeAspect="1"/>
          </p:cNvPicPr>
          <p:nvPr/>
        </p:nvPicPr>
        <p:blipFill>
          <a:blip r:embed="rId3"/>
          <a:stretch>
            <a:fillRect/>
          </a:stretch>
        </p:blipFill>
        <p:spPr>
          <a:xfrm>
            <a:off x="4746568" y="5079007"/>
            <a:ext cx="1423194" cy="1778993"/>
          </a:xfrm>
          <a:prstGeom prst="rect">
            <a:avLst/>
          </a:prstGeom>
        </p:spPr>
      </p:pic>
      <p:sp>
        <p:nvSpPr>
          <p:cNvPr id="3" name="Subtitle 2"/>
          <p:cNvSpPr>
            <a:spLocks noGrp="1"/>
          </p:cNvSpPr>
          <p:nvPr>
            <p:ph type="subTitle" idx="1"/>
          </p:nvPr>
        </p:nvSpPr>
        <p:spPr>
          <a:xfrm>
            <a:off x="886165" y="2053244"/>
            <a:ext cx="9144000" cy="2828563"/>
          </a:xfrm>
        </p:spPr>
        <p:txBody>
          <a:bodyPr>
            <a:normAutofit lnSpcReduction="10000"/>
          </a:bodyPr>
          <a:lstStyle/>
          <a:p>
            <a:r>
              <a:rPr lang="en-GB" dirty="0"/>
              <a:t>Everybody has veins snaking up and down their bodies, and those veins are blue. </a:t>
            </a:r>
          </a:p>
          <a:p>
            <a:r>
              <a:rPr lang="en-GB" dirty="0"/>
              <a:t>But no! Once your blood has stopped by your lungs and picked up a load of oxygen it's bright red blood. Once it's circulated through your body, it returns  and the blood has turned dark red and it goes to take another pass through the heart.</a:t>
            </a:r>
          </a:p>
          <a:p>
            <a:r>
              <a:rPr lang="en-GB" dirty="0"/>
              <a:t>Basically, the veins are blue thanks to a trick of the light, not the colour of what's inside them.</a:t>
            </a:r>
          </a:p>
          <a:p>
            <a:endParaRPr lang="en-GB" sz="3600" dirty="0"/>
          </a:p>
        </p:txBody>
      </p:sp>
      <p:sp>
        <p:nvSpPr>
          <p:cNvPr id="7" name="TextBox 6">
            <a:extLst>
              <a:ext uri="{FF2B5EF4-FFF2-40B4-BE49-F238E27FC236}">
                <a16:creationId xmlns:a16="http://schemas.microsoft.com/office/drawing/2014/main" id="{D590F39C-7327-E475-F912-53C2E3C8FB6E}"/>
              </a:ext>
            </a:extLst>
          </p:cNvPr>
          <p:cNvSpPr txBox="1"/>
          <p:nvPr/>
        </p:nvSpPr>
        <p:spPr>
          <a:xfrm>
            <a:off x="4834783" y="1312778"/>
            <a:ext cx="959266" cy="646331"/>
          </a:xfrm>
          <a:prstGeom prst="rect">
            <a:avLst/>
          </a:prstGeom>
          <a:noFill/>
        </p:spPr>
        <p:txBody>
          <a:bodyPr wrap="square">
            <a:spAutoFit/>
          </a:bodyPr>
          <a:lstStyle/>
          <a:p>
            <a:r>
              <a:rPr lang="en-GB" sz="3600" dirty="0">
                <a:solidFill>
                  <a:srgbClr val="FF0000"/>
                </a:solidFill>
              </a:rPr>
              <a:t>LIE</a:t>
            </a:r>
            <a:endParaRPr lang="en-GB" sz="3600" dirty="0"/>
          </a:p>
        </p:txBody>
      </p:sp>
    </p:spTree>
    <p:extLst>
      <p:ext uri="{BB962C8B-B14F-4D97-AF65-F5344CB8AC3E}">
        <p14:creationId xmlns:p14="http://schemas.microsoft.com/office/powerpoint/2010/main" val="82322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24660" y="53546"/>
            <a:ext cx="1963082" cy="2334970"/>
          </a:xfrm>
          <a:prstGeom prst="rect">
            <a:avLst/>
          </a:prstGeom>
        </p:spPr>
      </p:pic>
      <p:sp>
        <p:nvSpPr>
          <p:cNvPr id="2" name="Title 1"/>
          <p:cNvSpPr>
            <a:spLocks noGrp="1"/>
          </p:cNvSpPr>
          <p:nvPr>
            <p:ph type="ctrTitle"/>
          </p:nvPr>
        </p:nvSpPr>
        <p:spPr>
          <a:xfrm>
            <a:off x="504821" y="270879"/>
            <a:ext cx="9395792" cy="1104002"/>
          </a:xfrm>
        </p:spPr>
        <p:txBody>
          <a:bodyPr>
            <a:normAutofit fontScale="90000"/>
          </a:bodyPr>
          <a:lstStyle/>
          <a:p>
            <a:pPr marL="0" marR="0" indent="0">
              <a:lnSpc>
                <a:spcPct val="119000"/>
              </a:lnSpc>
              <a:spcBef>
                <a:spcPts val="0"/>
              </a:spcBef>
              <a:spcAft>
                <a:spcPts val="600"/>
              </a:spcAft>
            </a:pPr>
            <a:r>
              <a:rPr lang="en-GB" sz="4000" b="1" kern="1400" dirty="0">
                <a:ln>
                  <a:noFill/>
                </a:ln>
                <a:solidFill>
                  <a:srgbClr val="000000"/>
                </a:solidFill>
                <a:effectLst/>
                <a:latin typeface="Calibri" panose="020F0502020204030204" pitchFamily="34" charset="0"/>
              </a:rPr>
              <a:t>Read Genesis 12: 10-20</a:t>
            </a:r>
            <a:br>
              <a:rPr lang="en-GB" sz="1800" kern="1400" dirty="0">
                <a:ln>
                  <a:noFill/>
                </a:ln>
                <a:solidFill>
                  <a:srgbClr val="000000"/>
                </a:solidFill>
                <a:effectLst/>
                <a:latin typeface="Calibri" panose="020F0502020204030204" pitchFamily="34" charset="0"/>
              </a:rPr>
            </a:br>
            <a:r>
              <a:rPr lang="en-GB" sz="1800" kern="1400" dirty="0">
                <a:ln>
                  <a:noFill/>
                </a:ln>
                <a:solidFill>
                  <a:srgbClr val="000000"/>
                </a:solidFill>
                <a:effectLst/>
                <a:latin typeface="Calibri" panose="020F0502020204030204" pitchFamily="34" charset="0"/>
              </a:rPr>
              <a:t> </a:t>
            </a:r>
            <a:endParaRPr lang="en-GB" dirty="0"/>
          </a:p>
        </p:txBody>
      </p:sp>
      <p:sp>
        <p:nvSpPr>
          <p:cNvPr id="3" name="Subtitle 2"/>
          <p:cNvSpPr>
            <a:spLocks noGrp="1"/>
          </p:cNvSpPr>
          <p:nvPr>
            <p:ph type="subTitle" idx="1"/>
          </p:nvPr>
        </p:nvSpPr>
        <p:spPr>
          <a:xfrm>
            <a:off x="305914" y="1399526"/>
            <a:ext cx="11094175" cy="5350659"/>
          </a:xfrm>
        </p:spPr>
        <p:txBody>
          <a:bodyPr>
            <a:normAutofit fontScale="55000" lnSpcReduction="20000"/>
          </a:bodyPr>
          <a:lstStyle/>
          <a:p>
            <a:pPr marL="359994" marR="0" indent="-359994" algn="l">
              <a:lnSpc>
                <a:spcPct val="119000"/>
              </a:lnSpc>
              <a:spcBef>
                <a:spcPts val="0"/>
              </a:spcBef>
              <a:spcAft>
                <a:spcPts val="600"/>
              </a:spcAft>
            </a:pPr>
            <a:r>
              <a:rPr lang="en-GB" sz="6700" kern="1400" dirty="0">
                <a:ln>
                  <a:noFill/>
                </a:ln>
                <a:solidFill>
                  <a:srgbClr val="000000"/>
                </a:solidFill>
                <a:effectLst/>
                <a:latin typeface="Calibri" panose="020F0502020204030204" pitchFamily="34" charset="0"/>
              </a:rPr>
              <a:t>1. What mistake did Abram/Abraham make?</a:t>
            </a:r>
          </a:p>
          <a:p>
            <a:pPr marL="359994" marR="0" indent="-359994" algn="l">
              <a:lnSpc>
                <a:spcPct val="119000"/>
              </a:lnSpc>
              <a:spcBef>
                <a:spcPts val="0"/>
              </a:spcBef>
              <a:spcAft>
                <a:spcPts val="600"/>
              </a:spcAft>
            </a:pPr>
            <a:r>
              <a:rPr lang="en-GB" sz="6700" kern="1400" dirty="0">
                <a:ln>
                  <a:noFill/>
                </a:ln>
                <a:solidFill>
                  <a:srgbClr val="000000"/>
                </a:solidFill>
                <a:effectLst/>
                <a:latin typeface="Calibri" panose="020F0502020204030204" pitchFamily="34" charset="0"/>
              </a:rPr>
              <a:t>2. Why was it a mistake?</a:t>
            </a:r>
          </a:p>
          <a:p>
            <a:pPr marL="359994" marR="0" indent="-359994" algn="l">
              <a:lnSpc>
                <a:spcPct val="119000"/>
              </a:lnSpc>
              <a:spcBef>
                <a:spcPts val="0"/>
              </a:spcBef>
              <a:spcAft>
                <a:spcPts val="600"/>
              </a:spcAft>
            </a:pPr>
            <a:r>
              <a:rPr lang="en-GB" sz="6700" kern="1400" dirty="0">
                <a:ln>
                  <a:noFill/>
                </a:ln>
                <a:solidFill>
                  <a:srgbClr val="000000"/>
                </a:solidFill>
                <a:effectLst/>
                <a:latin typeface="Calibri" panose="020F0502020204030204" pitchFamily="34" charset="0"/>
              </a:rPr>
              <a:t>3. What was the impact on Pharoah?</a:t>
            </a:r>
          </a:p>
          <a:p>
            <a:pPr marL="359994" marR="0" indent="-359994" algn="l">
              <a:lnSpc>
                <a:spcPct val="119000"/>
              </a:lnSpc>
              <a:spcBef>
                <a:spcPts val="0"/>
              </a:spcBef>
              <a:spcAft>
                <a:spcPts val="600"/>
              </a:spcAft>
            </a:pPr>
            <a:r>
              <a:rPr lang="en-GB" sz="6700" kern="1400" dirty="0">
                <a:ln>
                  <a:noFill/>
                </a:ln>
                <a:solidFill>
                  <a:srgbClr val="000000"/>
                </a:solidFill>
                <a:effectLst/>
                <a:latin typeface="Calibri" panose="020F0502020204030204" pitchFamily="34" charset="0"/>
              </a:rPr>
              <a:t>4. In what way was God faithful despite Abram’s sin?</a:t>
            </a:r>
          </a:p>
          <a:p>
            <a:pPr marL="359994" marR="0" indent="-359994" algn="l">
              <a:lnSpc>
                <a:spcPct val="119000"/>
              </a:lnSpc>
              <a:spcBef>
                <a:spcPts val="0"/>
              </a:spcBef>
              <a:spcAft>
                <a:spcPts val="600"/>
              </a:spcAft>
            </a:pPr>
            <a:r>
              <a:rPr lang="en-GB" sz="6700" kern="1400" dirty="0">
                <a:ln>
                  <a:noFill/>
                </a:ln>
                <a:solidFill>
                  <a:srgbClr val="000000"/>
                </a:solidFill>
                <a:effectLst/>
                <a:latin typeface="Calibri" panose="020F0502020204030204" pitchFamily="34" charset="0"/>
              </a:rPr>
              <a:t>5. What are the kind of errors of judgement  young</a:t>
            </a:r>
          </a:p>
          <a:p>
            <a:pPr marL="359994" marR="0" indent="-359994" algn="l">
              <a:lnSpc>
                <a:spcPct val="119000"/>
              </a:lnSpc>
              <a:spcBef>
                <a:spcPts val="0"/>
              </a:spcBef>
              <a:spcAft>
                <a:spcPts val="600"/>
              </a:spcAft>
            </a:pPr>
            <a:r>
              <a:rPr lang="en-GB" sz="6700" kern="1400" dirty="0">
                <a:ln>
                  <a:noFill/>
                </a:ln>
                <a:solidFill>
                  <a:srgbClr val="000000"/>
                </a:solidFill>
                <a:effectLst/>
                <a:latin typeface="Calibri" panose="020F0502020204030204" pitchFamily="34" charset="0"/>
              </a:rPr>
              <a:t>     (new to faith) Christians might make?</a:t>
            </a:r>
          </a:p>
          <a:p>
            <a:pPr marL="359994" marR="0" indent="-359994" algn="l">
              <a:lnSpc>
                <a:spcPct val="119000"/>
              </a:lnSpc>
              <a:spcBef>
                <a:spcPts val="0"/>
              </a:spcBef>
              <a:spcAft>
                <a:spcPts val="600"/>
              </a:spcAft>
            </a:pPr>
            <a:r>
              <a:rPr lang="en-GB" sz="6700" kern="1400" dirty="0">
                <a:ln>
                  <a:noFill/>
                </a:ln>
                <a:solidFill>
                  <a:srgbClr val="000000"/>
                </a:solidFill>
                <a:effectLst/>
                <a:latin typeface="Calibri" panose="020F0502020204030204" pitchFamily="34" charset="0"/>
              </a:rPr>
              <a:t>6. What should you do </a:t>
            </a:r>
            <a:r>
              <a:rPr lang="en-GB" sz="6700" b="1" kern="1400" dirty="0">
                <a:ln>
                  <a:noFill/>
                </a:ln>
                <a:solidFill>
                  <a:srgbClr val="000000"/>
                </a:solidFill>
                <a:effectLst/>
                <a:latin typeface="Calibri" panose="020F0502020204030204" pitchFamily="34" charset="0"/>
              </a:rPr>
              <a:t>when</a:t>
            </a:r>
            <a:r>
              <a:rPr lang="en-GB" sz="6700" kern="1400" dirty="0">
                <a:ln>
                  <a:noFill/>
                </a:ln>
                <a:solidFill>
                  <a:srgbClr val="000000"/>
                </a:solidFill>
                <a:effectLst/>
                <a:latin typeface="Calibri" panose="020F0502020204030204" pitchFamily="34" charset="0"/>
              </a:rPr>
              <a:t> you make a mistake (sin)?        Look up 1 John 1:9</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 </a:t>
            </a:r>
          </a:p>
          <a:p>
            <a:endParaRPr lang="en-GB" sz="3600" dirty="0"/>
          </a:p>
        </p:txBody>
      </p:sp>
    </p:spTree>
    <p:extLst>
      <p:ext uri="{BB962C8B-B14F-4D97-AF65-F5344CB8AC3E}">
        <p14:creationId xmlns:p14="http://schemas.microsoft.com/office/powerpoint/2010/main" val="3776719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701</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Abraham: Faithful not perfect</vt:lpstr>
      <vt:lpstr>Would I lie to you?</vt:lpstr>
      <vt:lpstr>PowerPoint Presentation</vt:lpstr>
      <vt:lpstr>PowerPoint Presentation</vt:lpstr>
      <vt:lpstr>PowerPoint Presentation</vt:lpstr>
      <vt:lpstr>PowerPoint Presentation</vt:lpstr>
      <vt:lpstr>PowerPoint Presentation</vt:lpstr>
      <vt:lpstr>Deoxygenated blood is blue</vt:lpstr>
      <vt:lpstr>Read Genesis 12: 10-20  </vt:lpstr>
      <vt:lpstr>READ Genesis 15:18 - 16:10</vt:lpstr>
      <vt:lpstr>READ Genesis 22:1-19</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Faithful not perfect</dc:title>
  <dc:creator>Jez</dc:creator>
  <cp:lastModifiedBy>Jez Taylor</cp:lastModifiedBy>
  <cp:revision>11</cp:revision>
  <dcterms:created xsi:type="dcterms:W3CDTF">2024-08-21T10:46:46Z</dcterms:created>
  <dcterms:modified xsi:type="dcterms:W3CDTF">2024-08-23T09:52:08Z</dcterms:modified>
</cp:coreProperties>
</file>